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79" r:id="rId2"/>
    <p:sldId id="302" r:id="rId3"/>
    <p:sldId id="303" r:id="rId4"/>
    <p:sldId id="309" r:id="rId5"/>
    <p:sldId id="304" r:id="rId6"/>
    <p:sldId id="258" r:id="rId7"/>
    <p:sldId id="280" r:id="rId8"/>
    <p:sldId id="265" r:id="rId9"/>
    <p:sldId id="266" r:id="rId10"/>
    <p:sldId id="267" r:id="rId11"/>
    <p:sldId id="281" r:id="rId12"/>
    <p:sldId id="283" r:id="rId13"/>
    <p:sldId id="282" r:id="rId14"/>
    <p:sldId id="289" r:id="rId15"/>
    <p:sldId id="287" r:id="rId16"/>
    <p:sldId id="307" r:id="rId17"/>
    <p:sldId id="306" r:id="rId18"/>
    <p:sldId id="308" r:id="rId19"/>
    <p:sldId id="285" r:id="rId20"/>
    <p:sldId id="272" r:id="rId21"/>
    <p:sldId id="286" r:id="rId22"/>
    <p:sldId id="274" r:id="rId23"/>
    <p:sldId id="275" r:id="rId24"/>
    <p:sldId id="277" r:id="rId25"/>
    <p:sldId id="278" r:id="rId26"/>
    <p:sldId id="290" r:id="rId27"/>
    <p:sldId id="293" r:id="rId28"/>
    <p:sldId id="288" r:id="rId29"/>
    <p:sldId id="298" r:id="rId30"/>
    <p:sldId id="294" r:id="rId31"/>
    <p:sldId id="295" r:id="rId32"/>
    <p:sldId id="296" r:id="rId33"/>
    <p:sldId id="299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82914" autoAdjust="0"/>
  </p:normalViewPr>
  <p:slideViewPr>
    <p:cSldViewPr snapToGrid="0">
      <p:cViewPr varScale="1">
        <p:scale>
          <a:sx n="61" d="100"/>
          <a:sy n="61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6.wmf"/><Relationship Id="rId5" Type="http://schemas.openxmlformats.org/officeDocument/2006/relationships/image" Target="../media/image77.wmf"/><Relationship Id="rId10" Type="http://schemas.openxmlformats.org/officeDocument/2006/relationships/image" Target="../media/image85.wmf"/><Relationship Id="rId4" Type="http://schemas.openxmlformats.org/officeDocument/2006/relationships/image" Target="../media/image76.wmf"/><Relationship Id="rId9" Type="http://schemas.openxmlformats.org/officeDocument/2006/relationships/image" Target="../media/image8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89.wmf"/><Relationship Id="rId4" Type="http://schemas.openxmlformats.org/officeDocument/2006/relationships/image" Target="../media/image76.wmf"/><Relationship Id="rId9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95.wmf"/><Relationship Id="rId2" Type="http://schemas.openxmlformats.org/officeDocument/2006/relationships/image" Target="../media/image75.wmf"/><Relationship Id="rId1" Type="http://schemas.openxmlformats.org/officeDocument/2006/relationships/image" Target="../media/image90.wmf"/><Relationship Id="rId6" Type="http://schemas.openxmlformats.org/officeDocument/2006/relationships/image" Target="../media/image79.wmf"/><Relationship Id="rId11" Type="http://schemas.openxmlformats.org/officeDocument/2006/relationships/image" Target="../media/image94.wmf"/><Relationship Id="rId5" Type="http://schemas.openxmlformats.org/officeDocument/2006/relationships/image" Target="../media/image78.wmf"/><Relationship Id="rId10" Type="http://schemas.openxmlformats.org/officeDocument/2006/relationships/image" Target="../media/image93.wmf"/><Relationship Id="rId4" Type="http://schemas.openxmlformats.org/officeDocument/2006/relationships/image" Target="../media/image91.wmf"/><Relationship Id="rId9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2" Type="http://schemas.openxmlformats.org/officeDocument/2006/relationships/image" Target="../media/image75.wmf"/><Relationship Id="rId1" Type="http://schemas.openxmlformats.org/officeDocument/2006/relationships/image" Target="../media/image96.wmf"/><Relationship Id="rId6" Type="http://schemas.openxmlformats.org/officeDocument/2006/relationships/image" Target="../media/image98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35641-05B1-49CC-92F9-14DD5EF8BB6C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30554-9A3A-4159-BB93-C0DB1B0A8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71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0554-9A3A-4159-BB93-C0DB1B0A8E6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02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0554-9A3A-4159-BB93-C0DB1B0A8E6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78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喇叭</a:t>
            </a:r>
            <a:r>
              <a:rPr lang="en-US" altLang="zh-TW" sz="1200" dirty="0" smtClean="0"/>
              <a:t>: 4~8</a:t>
            </a:r>
          </a:p>
          <a:p>
            <a:r>
              <a:rPr lang="zh-TW" altLang="en-US" sz="1200" dirty="0" smtClean="0"/>
              <a:t>耳機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16~32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0554-9A3A-4159-BB93-C0DB1B0A8E6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296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 not </a:t>
            </a:r>
            <a:r>
              <a:rPr lang="en-US" altLang="zh-TW" dirty="0" err="1" smtClean="0"/>
              <a:t>isc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0554-9A3A-4159-BB93-C0DB1B0A8E61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719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62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63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47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79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59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65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23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9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99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2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5E72-7038-4189-8225-89E312BBC2FB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78C2-E66C-4526-BA75-17CCF06CF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90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56.wmf"/><Relationship Id="rId4" Type="http://schemas.openxmlformats.org/officeDocument/2006/relationships/image" Target="../media/image60.png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63.pn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6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7.bin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82.wmf"/><Relationship Id="rId5" Type="http://schemas.openxmlformats.org/officeDocument/2006/relationships/oleObject" Target="../embeddings/oleObject71.bin"/><Relationship Id="rId15" Type="http://schemas.openxmlformats.org/officeDocument/2006/relationships/image" Target="../media/image78.wmf"/><Relationship Id="rId23" Type="http://schemas.openxmlformats.org/officeDocument/2006/relationships/oleObject" Target="../embeddings/oleObject81.bin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6.bin"/><Relationship Id="rId22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image" Target="../media/image5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9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79.wmf"/><Relationship Id="rId26" Type="http://schemas.openxmlformats.org/officeDocument/2006/relationships/image" Target="../media/image85.wmf"/><Relationship Id="rId3" Type="http://schemas.openxmlformats.org/officeDocument/2006/relationships/oleObject" Target="../embeddings/oleObject83.bin"/><Relationship Id="rId21" Type="http://schemas.openxmlformats.org/officeDocument/2006/relationships/image" Target="../media/image5.png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0.bin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7.bin"/><Relationship Id="rId24" Type="http://schemas.openxmlformats.org/officeDocument/2006/relationships/image" Target="../media/image84.wmf"/><Relationship Id="rId5" Type="http://schemas.openxmlformats.org/officeDocument/2006/relationships/oleObject" Target="../embeddings/oleObject84.bin"/><Relationship Id="rId15" Type="http://schemas.openxmlformats.org/officeDocument/2006/relationships/image" Target="../media/image78.wmf"/><Relationship Id="rId23" Type="http://schemas.openxmlformats.org/officeDocument/2006/relationships/oleObject" Target="../embeddings/oleObject94.bin"/><Relationship Id="rId28" Type="http://schemas.openxmlformats.org/officeDocument/2006/relationships/image" Target="../media/image86.wmf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6.bin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3.bin"/><Relationship Id="rId27" Type="http://schemas.openxmlformats.org/officeDocument/2006/relationships/oleObject" Target="../embeddings/oleObject9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4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image" Target="../media/image78.wmf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00.bin"/><Relationship Id="rId14" Type="http://schemas.openxmlformats.org/officeDocument/2006/relationships/oleObject" Target="../embeddings/oleObject10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79.wmf"/><Relationship Id="rId26" Type="http://schemas.openxmlformats.org/officeDocument/2006/relationships/oleObject" Target="../embeddings/oleObject120.bin"/><Relationship Id="rId3" Type="http://schemas.openxmlformats.org/officeDocument/2006/relationships/oleObject" Target="../embeddings/oleObject106.bin"/><Relationship Id="rId21" Type="http://schemas.openxmlformats.org/officeDocument/2006/relationships/image" Target="../media/image87.wmf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114.bin"/><Relationship Id="rId25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29" Type="http://schemas.openxmlformats.org/officeDocument/2006/relationships/oleObject" Target="../embeddings/oleObject122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110.bin"/><Relationship Id="rId24" Type="http://schemas.openxmlformats.org/officeDocument/2006/relationships/oleObject" Target="../embeddings/oleObject118.bin"/><Relationship Id="rId5" Type="http://schemas.openxmlformats.org/officeDocument/2006/relationships/oleObject" Target="../embeddings/oleObject107.bin"/><Relationship Id="rId15" Type="http://schemas.openxmlformats.org/officeDocument/2006/relationships/image" Target="../media/image78.wmf"/><Relationship Id="rId23" Type="http://schemas.openxmlformats.org/officeDocument/2006/relationships/oleObject" Target="../embeddings/oleObject117.bin"/><Relationship Id="rId28" Type="http://schemas.openxmlformats.org/officeDocument/2006/relationships/image" Target="../media/image88.wmf"/><Relationship Id="rId10" Type="http://schemas.openxmlformats.org/officeDocument/2006/relationships/image" Target="../media/image76.wmf"/><Relationship Id="rId19" Type="http://schemas.openxmlformats.org/officeDocument/2006/relationships/image" Target="../media/image5.png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16.bin"/><Relationship Id="rId27" Type="http://schemas.openxmlformats.org/officeDocument/2006/relationships/oleObject" Target="../embeddings/oleObject121.bin"/><Relationship Id="rId30" Type="http://schemas.openxmlformats.org/officeDocument/2006/relationships/image" Target="../media/image8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128.bin"/><Relationship Id="rId18" Type="http://schemas.openxmlformats.org/officeDocument/2006/relationships/oleObject" Target="../embeddings/oleObject130.bin"/><Relationship Id="rId26" Type="http://schemas.openxmlformats.org/officeDocument/2006/relationships/oleObject" Target="../embeddings/oleObject134.bin"/><Relationship Id="rId3" Type="http://schemas.openxmlformats.org/officeDocument/2006/relationships/oleObject" Target="../embeddings/oleObject123.bin"/><Relationship Id="rId21" Type="http://schemas.openxmlformats.org/officeDocument/2006/relationships/image" Target="../media/image88.wmf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78.wmf"/><Relationship Id="rId17" Type="http://schemas.openxmlformats.org/officeDocument/2006/relationships/image" Target="../media/image5.png"/><Relationship Id="rId25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20" Type="http://schemas.openxmlformats.org/officeDocument/2006/relationships/oleObject" Target="../embeddings/oleObject131.bin"/><Relationship Id="rId29" Type="http://schemas.openxmlformats.org/officeDocument/2006/relationships/oleObject" Target="../embeddings/oleObject136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127.bin"/><Relationship Id="rId24" Type="http://schemas.openxmlformats.org/officeDocument/2006/relationships/oleObject" Target="../embeddings/oleObject133.bin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23" Type="http://schemas.openxmlformats.org/officeDocument/2006/relationships/image" Target="../media/image93.wmf"/><Relationship Id="rId28" Type="http://schemas.openxmlformats.org/officeDocument/2006/relationships/image" Target="../media/image95.wmf"/><Relationship Id="rId10" Type="http://schemas.openxmlformats.org/officeDocument/2006/relationships/image" Target="../media/image91.wmf"/><Relationship Id="rId19" Type="http://schemas.openxmlformats.org/officeDocument/2006/relationships/image" Target="../media/image92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79.wmf"/><Relationship Id="rId22" Type="http://schemas.openxmlformats.org/officeDocument/2006/relationships/oleObject" Target="../embeddings/oleObject132.bin"/><Relationship Id="rId27" Type="http://schemas.openxmlformats.org/officeDocument/2006/relationships/oleObject" Target="../embeddings/oleObject13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80.wmf"/><Relationship Id="rId18" Type="http://schemas.openxmlformats.org/officeDocument/2006/relationships/image" Target="../media/image99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46.bin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141.bin"/><Relationship Id="rId1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8.wmf"/><Relationship Id="rId20" Type="http://schemas.openxmlformats.org/officeDocument/2006/relationships/oleObject" Target="../embeddings/oleObject145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79.wmf"/><Relationship Id="rId24" Type="http://schemas.openxmlformats.org/officeDocument/2006/relationships/image" Target="../media/image88.wmf"/><Relationship Id="rId5" Type="http://schemas.openxmlformats.org/officeDocument/2006/relationships/image" Target="../media/image96.wmf"/><Relationship Id="rId15" Type="http://schemas.openxmlformats.org/officeDocument/2006/relationships/oleObject" Target="../embeddings/oleObject142.bin"/><Relationship Id="rId23" Type="http://schemas.openxmlformats.org/officeDocument/2006/relationships/oleObject" Target="../embeddings/oleObject148.bin"/><Relationship Id="rId10" Type="http://schemas.openxmlformats.org/officeDocument/2006/relationships/oleObject" Target="../embeddings/oleObject140.bin"/><Relationship Id="rId19" Type="http://schemas.openxmlformats.org/officeDocument/2006/relationships/oleObject" Target="../embeddings/oleObject144.bin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97.wmf"/><Relationship Id="rId14" Type="http://schemas.openxmlformats.org/officeDocument/2006/relationships/image" Target="../media/image5.png"/><Relationship Id="rId22" Type="http://schemas.openxmlformats.org/officeDocument/2006/relationships/oleObject" Target="../embeddings/oleObject14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0" Type="http://schemas.openxmlformats.org/officeDocument/2006/relationships/image" Target="../media/image102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5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07.wmf"/><Relationship Id="rId18" Type="http://schemas.openxmlformats.org/officeDocument/2006/relationships/oleObject" Target="../embeddings/oleObject160.bin"/><Relationship Id="rId3" Type="http://schemas.openxmlformats.org/officeDocument/2006/relationships/image" Target="../media/image113.gif"/><Relationship Id="rId21" Type="http://schemas.openxmlformats.org/officeDocument/2006/relationships/image" Target="../media/image111.wmf"/><Relationship Id="rId7" Type="http://schemas.openxmlformats.org/officeDocument/2006/relationships/oleObject" Target="../embeddings/oleObject155.bin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1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4.wmf"/><Relationship Id="rId11" Type="http://schemas.openxmlformats.org/officeDocument/2006/relationships/image" Target="../media/image65.png"/><Relationship Id="rId5" Type="http://schemas.openxmlformats.org/officeDocument/2006/relationships/oleObject" Target="../embeddings/oleObject154.bin"/><Relationship Id="rId15" Type="http://schemas.openxmlformats.org/officeDocument/2006/relationships/image" Target="../media/image108.wmf"/><Relationship Id="rId23" Type="http://schemas.openxmlformats.org/officeDocument/2006/relationships/image" Target="../media/image112.wmf"/><Relationship Id="rId10" Type="http://schemas.openxmlformats.org/officeDocument/2006/relationships/image" Target="../media/image106.wmf"/><Relationship Id="rId19" Type="http://schemas.openxmlformats.org/officeDocument/2006/relationships/image" Target="../media/image110.wmf"/><Relationship Id="rId4" Type="http://schemas.openxmlformats.org/officeDocument/2006/relationships/image" Target="../media/image114.png"/><Relationship Id="rId9" Type="http://schemas.openxmlformats.org/officeDocument/2006/relationships/oleObject" Target="../embeddings/oleObject156.bin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9z1zLOAJY" TargetMode="External"/><Relationship Id="rId7" Type="http://schemas.openxmlformats.org/officeDocument/2006/relationships/image" Target="../media/image1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4.bin"/><Relationship Id="rId5" Type="http://schemas.openxmlformats.org/officeDocument/2006/relationships/image" Target="../media/image115.wmf"/><Relationship Id="rId4" Type="http://schemas.openxmlformats.org/officeDocument/2006/relationships/oleObject" Target="../embeddings/oleObject16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oleObject" Target="../embeddings/oleObject17.bin"/><Relationship Id="rId3" Type="http://schemas.openxmlformats.org/officeDocument/2006/relationships/image" Target="../media/image6.png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2.bin"/><Relationship Id="rId25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19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3.bin"/><Relationship Id="rId31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5.bin"/><Relationship Id="rId27" Type="http://schemas.openxmlformats.org/officeDocument/2006/relationships/oleObject" Target="../embeddings/oleObject18.bin"/><Relationship Id="rId30" Type="http://schemas.openxmlformats.org/officeDocument/2006/relationships/oleObject" Target="../embeddings/oleObject2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6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3.emf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2.wmf"/><Relationship Id="rId4" Type="http://schemas.openxmlformats.org/officeDocument/2006/relationships/image" Target="../media/image17.png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4.wmf"/><Relationship Id="rId3" Type="http://schemas.openxmlformats.org/officeDocument/2006/relationships/image" Target="../media/image6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12.wmf"/><Relationship Id="rId5" Type="http://schemas.openxmlformats.org/officeDocument/2006/relationships/image" Target="../media/image11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29.emf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26.wmf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image" Target="../media/image40.png"/><Relationship Id="rId21" Type="http://schemas.openxmlformats.org/officeDocument/2006/relationships/oleObject" Target="../embeddings/oleObject52.bin"/><Relationship Id="rId7" Type="http://schemas.openxmlformats.org/officeDocument/2006/relationships/image" Target="../media/image41.emf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38.wmf"/><Relationship Id="rId5" Type="http://schemas.openxmlformats.org/officeDocument/2006/relationships/image" Target="../media/image30.wmf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42.png"/><Relationship Id="rId19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1.wmf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45.png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4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Circuits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Lecture 9: </a:t>
            </a:r>
            <a:r>
              <a:rPr lang="en-US" altLang="zh-TW" dirty="0" err="1" smtClean="0">
                <a:cs typeface="Times New Roman" panose="02020603050405020304" pitchFamily="18" charset="0"/>
              </a:rPr>
              <a:t>Thevenin</a:t>
            </a:r>
            <a:r>
              <a:rPr lang="en-US" altLang="zh-TW" dirty="0" smtClean="0">
                <a:cs typeface="Times New Roman" panose="02020603050405020304" pitchFamily="18" charset="0"/>
              </a:rPr>
              <a:t> and Norton Theorem (2)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李宏毅 </a:t>
            </a:r>
            <a:r>
              <a:rPr lang="en-US" altLang="zh-TW" sz="3600" dirty="0"/>
              <a:t>Hung-</a:t>
            </a:r>
            <a:r>
              <a:rPr lang="en-US" altLang="zh-TW" sz="3600" dirty="0" err="1"/>
              <a:t>yi</a:t>
            </a:r>
            <a:r>
              <a:rPr lang="en-US" altLang="zh-TW" sz="3600" dirty="0"/>
              <a:t> Lee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937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Source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Real </a:t>
            </a:r>
            <a:r>
              <a:rPr lang="en-US" altLang="zh-TW" dirty="0" smtClean="0"/>
              <a:t>current sources </a:t>
            </a:r>
            <a:r>
              <a:rPr lang="en-US" altLang="zh-TW" dirty="0"/>
              <a:t>cannot supply unlimited power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442" y="2657740"/>
            <a:ext cx="3261441" cy="294654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651442" y="5277116"/>
            <a:ext cx="3814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Real current source =</a:t>
            </a:r>
          </a:p>
          <a:p>
            <a:r>
              <a:rPr lang="en-US" altLang="zh-TW" sz="2800" dirty="0" smtClean="0"/>
              <a:t>Ideal current source || resistor</a:t>
            </a:r>
            <a:endParaRPr lang="zh-TW" altLang="en-US" sz="28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80" y="2872351"/>
            <a:ext cx="3543300" cy="26289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57549" y="5351524"/>
            <a:ext cx="3814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err="1" smtClean="0"/>
              <a:t>i</a:t>
            </a:r>
            <a:r>
              <a:rPr lang="en-US" altLang="zh-TW" sz="2000" dirty="0" smtClean="0"/>
              <a:t>-v characters </a:t>
            </a:r>
          </a:p>
          <a:p>
            <a:pPr algn="ctr"/>
            <a:r>
              <a:rPr lang="en-US" altLang="zh-TW" sz="2000" dirty="0" smtClean="0"/>
              <a:t>for real current source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5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</a:t>
            </a:r>
            <a:r>
              <a:rPr lang="en-US" altLang="zh-TW" dirty="0"/>
              <a:t>power </a:t>
            </a:r>
            <a:r>
              <a:rPr lang="en-US" altLang="zh-TW" dirty="0" smtClean="0"/>
              <a:t>transfer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8" descr="03-06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87" y="1783767"/>
            <a:ext cx="5801667" cy="399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4222" y="1418485"/>
            <a:ext cx="2911766" cy="209252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124222" y="1474851"/>
            <a:ext cx="1546320" cy="19797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172391" y="2179761"/>
            <a:ext cx="863597" cy="8836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047376" y="3445889"/>
            <a:ext cx="1751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Real source</a:t>
            </a:r>
            <a:endParaRPr lang="zh-TW" altLang="en-US" sz="2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934168" y="2261417"/>
            <a:ext cx="1108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Device (Load)</a:t>
            </a:r>
            <a:endParaRPr lang="zh-TW" altLang="en-US" sz="2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114287" y="1373198"/>
            <a:ext cx="116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power</a:t>
            </a:r>
            <a:endParaRPr lang="zh-TW" altLang="en-US" sz="2400" dirty="0"/>
          </a:p>
        </p:txBody>
      </p:sp>
      <p:cxnSp>
        <p:nvCxnSpPr>
          <p:cNvPr id="16" name="直線單箭頭接點 15"/>
          <p:cNvCxnSpPr/>
          <p:nvPr/>
        </p:nvCxnSpPr>
        <p:spPr>
          <a:xfrm flipV="1">
            <a:off x="1928155" y="5888614"/>
            <a:ext cx="40451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2408790" y="5922386"/>
            <a:ext cx="3444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R</a:t>
            </a:r>
            <a:r>
              <a:rPr lang="en-US" altLang="zh-TW" sz="2400" baseline="-25000" dirty="0" err="1" smtClean="0"/>
              <a:t>s</a:t>
            </a:r>
            <a:r>
              <a:rPr lang="en-US" altLang="zh-TW" sz="2400" dirty="0" smtClean="0"/>
              <a:t> is fixed, increase R</a:t>
            </a:r>
            <a:r>
              <a:rPr lang="en-US" altLang="zh-TW" sz="2400" baseline="-25000" dirty="0" smtClean="0"/>
              <a:t>L</a:t>
            </a:r>
            <a:endParaRPr lang="zh-TW" altLang="en-US" sz="2400" baseline="-25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153554" y="2383007"/>
            <a:ext cx="208637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Power consumed by </a:t>
            </a:r>
            <a:r>
              <a:rPr lang="en-US" altLang="zh-TW" sz="2000" dirty="0" err="1" smtClean="0"/>
              <a:t>R</a:t>
            </a:r>
            <a:r>
              <a:rPr lang="en-US" altLang="zh-TW" sz="2000" baseline="-25000" dirty="0" err="1" smtClean="0"/>
              <a:t>s</a:t>
            </a:r>
            <a:endParaRPr lang="zh-TW" altLang="en-US" sz="2000" baseline="-25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047376" y="3981634"/>
            <a:ext cx="211345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Power consumed by R</a:t>
            </a:r>
            <a:r>
              <a:rPr lang="en-US" altLang="zh-TW" sz="2000" baseline="-25000" dirty="0" smtClean="0"/>
              <a:t>L</a:t>
            </a:r>
            <a:endParaRPr lang="zh-TW" altLang="en-US" sz="2000" baseline="-25000" dirty="0"/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44333"/>
              </p:ext>
            </p:extLst>
          </p:nvPr>
        </p:nvGraphicFramePr>
        <p:xfrm>
          <a:off x="2838963" y="3491096"/>
          <a:ext cx="11652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方程式" r:id="rId6" imgW="545760" imgH="228600" progId="Equation.3">
                  <p:embed/>
                </p:oleObj>
              </mc:Choice>
              <mc:Fallback>
                <p:oleObj name="方程式" r:id="rId6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963" y="3491096"/>
                        <a:ext cx="11652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2838963" y="3491096"/>
            <a:ext cx="1165225" cy="4400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1030310" y="3988415"/>
            <a:ext cx="487451" cy="6882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521166"/>
              </p:ext>
            </p:extLst>
          </p:nvPr>
        </p:nvGraphicFramePr>
        <p:xfrm>
          <a:off x="253762" y="3838192"/>
          <a:ext cx="6778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方程式" r:id="rId8" imgW="317160" imgH="457200" progId="Equation.3">
                  <p:embed/>
                </p:oleObj>
              </mc:Choice>
              <mc:Fallback>
                <p:oleObj name="方程式" r:id="rId8" imgW="317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62" y="3838192"/>
                        <a:ext cx="67786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870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 animBg="1"/>
      <p:bldP spid="20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8" descr="03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87" y="1783767"/>
            <a:ext cx="5801667" cy="399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</a:t>
            </a:r>
            <a:r>
              <a:rPr lang="en-US" altLang="zh-TW" dirty="0"/>
              <a:t>power </a:t>
            </a:r>
            <a:r>
              <a:rPr lang="en-US" altLang="zh-TW" dirty="0" smtClean="0"/>
              <a:t>transfer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47376" y="3981634"/>
            <a:ext cx="211345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Power consumed by R</a:t>
            </a:r>
            <a:r>
              <a:rPr lang="en-US" altLang="zh-TW" sz="2000" baseline="-25000" dirty="0" smtClean="0"/>
              <a:t>L</a:t>
            </a:r>
            <a:endParaRPr lang="zh-TW" altLang="en-US" sz="2000" baseline="-25000" dirty="0"/>
          </a:p>
        </p:txBody>
      </p:sp>
      <p:sp>
        <p:nvSpPr>
          <p:cNvPr id="8" name="矩形 7"/>
          <p:cNvSpPr/>
          <p:nvPr/>
        </p:nvSpPr>
        <p:spPr>
          <a:xfrm>
            <a:off x="2822566" y="1472749"/>
            <a:ext cx="6062079" cy="212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122703"/>
              </p:ext>
            </p:extLst>
          </p:nvPr>
        </p:nvGraphicFramePr>
        <p:xfrm>
          <a:off x="4226137" y="2338012"/>
          <a:ext cx="18748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方程式" r:id="rId4" imgW="698400" imgH="457200" progId="Equation.3">
                  <p:embed/>
                </p:oleObj>
              </mc:Choice>
              <mc:Fallback>
                <p:oleObj name="方程式" r:id="rId4" imgW="69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6137" y="2338012"/>
                        <a:ext cx="1874838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885090" y="1484403"/>
            <a:ext cx="59370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altLang="zh-TW" sz="2800" dirty="0"/>
              <a:t>Maximum power transfer </a:t>
            </a:r>
            <a:r>
              <a:rPr lang="en-US" altLang="zh-TW" sz="2800" dirty="0" smtClean="0"/>
              <a:t>to (consumed by) </a:t>
            </a:r>
            <a:r>
              <a:rPr lang="en-US" altLang="zh-TW" sz="2800" dirty="0"/>
              <a:t>a load resistance requires </a:t>
            </a:r>
            <a:r>
              <a:rPr lang="en-US" altLang="zh-TW" sz="2800" i="1" dirty="0"/>
              <a:t>R</a:t>
            </a:r>
            <a:r>
              <a:rPr lang="en-US" altLang="zh-TW" sz="2800" i="1" baseline="-25000" dirty="0"/>
              <a:t>L</a:t>
            </a:r>
            <a:r>
              <a:rPr lang="en-US" altLang="zh-TW" sz="2800" dirty="0"/>
              <a:t> = </a:t>
            </a:r>
            <a:r>
              <a:rPr lang="en-US" altLang="zh-TW" sz="2800" i="1" dirty="0" err="1" smtClean="0"/>
              <a:t>R</a:t>
            </a:r>
            <a:r>
              <a:rPr lang="en-US" altLang="zh-TW" sz="2800" i="1" baseline="-25000" dirty="0" err="1" smtClean="0"/>
              <a:t>s</a:t>
            </a:r>
            <a:r>
              <a:rPr lang="en-US" altLang="zh-TW" sz="2800" i="1" dirty="0" smtClean="0"/>
              <a:t>:</a:t>
            </a:r>
            <a:endParaRPr lang="en-US" altLang="zh-TW" sz="2800" dirty="0"/>
          </a:p>
        </p:txBody>
      </p:sp>
      <p:sp>
        <p:nvSpPr>
          <p:cNvPr id="14" name="矩形 13"/>
          <p:cNvSpPr/>
          <p:nvPr/>
        </p:nvSpPr>
        <p:spPr>
          <a:xfrm>
            <a:off x="6369413" y="2689971"/>
            <a:ext cx="1723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altLang="zh-TW" sz="2800" dirty="0" smtClean="0"/>
              <a:t>(Only 25%)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21231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Maximum power transfer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4" descr="03-03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52"/>
          <a:stretch>
            <a:fillRect/>
          </a:stretch>
        </p:blipFill>
        <p:spPr bwMode="auto">
          <a:xfrm>
            <a:off x="628650" y="1688915"/>
            <a:ext cx="25908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851229"/>
              </p:ext>
            </p:extLst>
          </p:nvPr>
        </p:nvGraphicFramePr>
        <p:xfrm>
          <a:off x="461784" y="4742519"/>
          <a:ext cx="490220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9" name="方程式" r:id="rId5" imgW="2260440" imgH="939600" progId="Equation.3">
                  <p:embed/>
                </p:oleObj>
              </mc:Choice>
              <mc:Fallback>
                <p:oleObj name="方程式" r:id="rId5" imgW="2260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784" y="4742519"/>
                        <a:ext cx="4902200" cy="203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59063"/>
              </p:ext>
            </p:extLst>
          </p:nvPr>
        </p:nvGraphicFramePr>
        <p:xfrm>
          <a:off x="6368350" y="191230"/>
          <a:ext cx="2514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0" name="方程式" r:id="rId7" imgW="2260440" imgH="457200" progId="Equation.3">
                  <p:embed/>
                </p:oleObj>
              </mc:Choice>
              <mc:Fallback>
                <p:oleObj name="方程式" r:id="rId7" imgW="2260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8350" y="191230"/>
                        <a:ext cx="2514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7"/>
          <p:cNvSpPr txBox="1">
            <a:spLocks noChangeArrowheads="1"/>
          </p:cNvSpPr>
          <p:nvPr/>
        </p:nvSpPr>
        <p:spPr bwMode="auto">
          <a:xfrm>
            <a:off x="5723110" y="4741078"/>
            <a:ext cx="3159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TW" sz="2800" b="0" dirty="0" smtClean="0">
                <a:solidFill>
                  <a:schemeClr val="tx1"/>
                </a:solidFill>
              </a:rPr>
              <a:t>When  </a:t>
            </a:r>
            <a:r>
              <a:rPr kumimoji="0" lang="en-US" altLang="zh-TW" sz="2800" b="0" dirty="0" err="1" smtClean="0">
                <a:solidFill>
                  <a:schemeClr val="tx1"/>
                </a:solidFill>
              </a:rPr>
              <a:t>dP</a:t>
            </a:r>
            <a:r>
              <a:rPr kumimoji="0" lang="en-US" altLang="zh-TW" sz="2800" b="0" baseline="-25000" dirty="0" err="1" smtClean="0">
                <a:solidFill>
                  <a:schemeClr val="tx1"/>
                </a:solidFill>
              </a:rPr>
              <a:t>L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/</a:t>
            </a:r>
            <a:r>
              <a:rPr kumimoji="0" lang="en-US" altLang="zh-TW" sz="2800" b="0" dirty="0" err="1" smtClean="0">
                <a:solidFill>
                  <a:schemeClr val="tx1"/>
                </a:solidFill>
              </a:rPr>
              <a:t>dR</a:t>
            </a:r>
            <a:r>
              <a:rPr kumimoji="0" lang="en-US" altLang="zh-TW" sz="2800" b="0" baseline="-25000" dirty="0" err="1" smtClean="0">
                <a:solidFill>
                  <a:schemeClr val="tx1"/>
                </a:solidFill>
              </a:rPr>
              <a:t>L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=0,</a:t>
            </a:r>
            <a:endParaRPr kumimoji="0" lang="en-US" altLang="zh-TW" sz="28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800" b="0" dirty="0" smtClean="0">
                <a:solidFill>
                  <a:schemeClr val="tx1"/>
                </a:solidFill>
              </a:rPr>
              <a:t>P</a:t>
            </a:r>
            <a:r>
              <a:rPr kumimoji="0" lang="en-US" altLang="zh-TW" sz="2800" b="0" baseline="-25000" dirty="0" smtClean="0">
                <a:solidFill>
                  <a:schemeClr val="tx1"/>
                </a:solidFill>
              </a:rPr>
              <a:t>L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zh-TW" sz="2800" b="0" dirty="0">
                <a:solidFill>
                  <a:schemeClr val="tx1"/>
                </a:solidFill>
              </a:rPr>
              <a:t>is 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maximum</a:t>
            </a:r>
            <a:endParaRPr kumimoji="0" lang="en-US" altLang="zh-TW" sz="2800" b="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38267"/>
              </p:ext>
            </p:extLst>
          </p:nvPr>
        </p:nvGraphicFramePr>
        <p:xfrm>
          <a:off x="5053930" y="2677278"/>
          <a:ext cx="17621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方程式" r:id="rId9" imgW="812520" imgH="431640" progId="Equation.3">
                  <p:embed/>
                </p:oleObj>
              </mc:Choice>
              <mc:Fallback>
                <p:oleObj name="方程式" r:id="rId9" imgW="812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930" y="2677278"/>
                        <a:ext cx="17621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57586" y="1752514"/>
            <a:ext cx="321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</a:t>
            </a:r>
            <a:r>
              <a:rPr lang="en-US" altLang="zh-TW" sz="2800" baseline="-25000" dirty="0" smtClean="0"/>
              <a:t>L</a:t>
            </a:r>
            <a:r>
              <a:rPr lang="en-US" altLang="zh-TW" sz="2800" dirty="0" smtClean="0"/>
              <a:t> is a variable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57586" y="2236042"/>
            <a:ext cx="4331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R</a:t>
            </a:r>
            <a:r>
              <a:rPr lang="en-US" altLang="zh-TW" sz="2800" baseline="-25000" dirty="0" smtClean="0"/>
              <a:t>L</a:t>
            </a:r>
            <a:r>
              <a:rPr lang="en-US" altLang="zh-TW" sz="2800" dirty="0" smtClean="0"/>
              <a:t> which maximizes P</a:t>
            </a:r>
            <a:r>
              <a:rPr lang="en-US" altLang="zh-TW" sz="2800" baseline="-25000" dirty="0" smtClean="0"/>
              <a:t>L</a:t>
            </a:r>
            <a:endParaRPr lang="zh-TW" altLang="en-US" sz="2800" baseline="-2500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863322"/>
              </p:ext>
            </p:extLst>
          </p:nvPr>
        </p:nvGraphicFramePr>
        <p:xfrm>
          <a:off x="3593538" y="2886871"/>
          <a:ext cx="9906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2" name="方程式" r:id="rId11" imgW="457200" imgH="215640" progId="Equation.3">
                  <p:embed/>
                </p:oleObj>
              </mc:Choice>
              <mc:Fallback>
                <p:oleObj name="方程式" r:id="rId11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3538" y="2886871"/>
                        <a:ext cx="9906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064190"/>
              </p:ext>
            </p:extLst>
          </p:nvPr>
        </p:nvGraphicFramePr>
        <p:xfrm>
          <a:off x="7107681" y="2701366"/>
          <a:ext cx="1898651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3" name="方程式" r:id="rId13" imgW="876240" imgH="431640" progId="Equation.3">
                  <p:embed/>
                </p:oleObj>
              </mc:Choice>
              <mc:Fallback>
                <p:oleObj name="方程式" r:id="rId13" imgW="876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7681" y="2701366"/>
                        <a:ext cx="1898651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958381"/>
              </p:ext>
            </p:extLst>
          </p:nvPr>
        </p:nvGraphicFramePr>
        <p:xfrm>
          <a:off x="3631433" y="3656807"/>
          <a:ext cx="2644776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4" name="方程式" r:id="rId15" imgW="1218960" imgH="444240" progId="Equation.3">
                  <p:embed/>
                </p:oleObj>
              </mc:Choice>
              <mc:Fallback>
                <p:oleObj name="方程式" r:id="rId15" imgW="1218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433" y="3656807"/>
                        <a:ext cx="2644776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字方塊 7"/>
          <p:cNvSpPr txBox="1">
            <a:spLocks noChangeArrowheads="1"/>
          </p:cNvSpPr>
          <p:nvPr/>
        </p:nvSpPr>
        <p:spPr bwMode="auto">
          <a:xfrm>
            <a:off x="5764860" y="5703298"/>
            <a:ext cx="2344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TW" sz="2800" b="0" dirty="0" err="1" smtClean="0">
                <a:solidFill>
                  <a:schemeClr val="tx1"/>
                </a:solidFill>
              </a:rPr>
              <a:t>dP</a:t>
            </a:r>
            <a:r>
              <a:rPr kumimoji="0" lang="en-US" altLang="zh-TW" sz="2800" b="0" baseline="-25000" dirty="0" err="1" smtClean="0">
                <a:solidFill>
                  <a:schemeClr val="tx1"/>
                </a:solidFill>
              </a:rPr>
              <a:t>L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/</a:t>
            </a:r>
            <a:r>
              <a:rPr kumimoji="0" lang="en-US" altLang="zh-TW" sz="2800" b="0" dirty="0" err="1" smtClean="0">
                <a:solidFill>
                  <a:schemeClr val="tx1"/>
                </a:solidFill>
              </a:rPr>
              <a:t>dR</a:t>
            </a:r>
            <a:r>
              <a:rPr kumimoji="0" lang="en-US" altLang="zh-TW" sz="2800" b="0" baseline="-25000" dirty="0" err="1" smtClean="0">
                <a:solidFill>
                  <a:schemeClr val="tx1"/>
                </a:solidFill>
              </a:rPr>
              <a:t>L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=0, </a:t>
            </a:r>
            <a:r>
              <a:rPr kumimoji="0" lang="en-US" altLang="zh-TW" sz="2800" b="0" dirty="0">
                <a:solidFill>
                  <a:schemeClr val="tx1"/>
                </a:solidFill>
              </a:rPr>
              <a:t>when  </a:t>
            </a:r>
            <a:r>
              <a:rPr kumimoji="0" lang="en-US" altLang="zh-TW" sz="2800" b="0" dirty="0" err="1" smtClean="0">
                <a:solidFill>
                  <a:schemeClr val="tx1"/>
                </a:solidFill>
              </a:rPr>
              <a:t>R</a:t>
            </a:r>
            <a:r>
              <a:rPr kumimoji="0" lang="en-US" altLang="zh-TW" sz="2800" b="0" baseline="-25000" dirty="0" err="1" smtClean="0">
                <a:solidFill>
                  <a:schemeClr val="tx1"/>
                </a:solidFill>
              </a:rPr>
              <a:t>s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=R</a:t>
            </a:r>
            <a:r>
              <a:rPr kumimoji="0" lang="en-US" altLang="zh-TW" sz="2800" b="0" baseline="-25000" dirty="0" smtClean="0">
                <a:solidFill>
                  <a:schemeClr val="tx1"/>
                </a:solidFill>
              </a:rPr>
              <a:t>L</a:t>
            </a:r>
            <a:r>
              <a:rPr kumimoji="0" lang="en-US" altLang="zh-TW" sz="2800" b="0" dirty="0" smtClean="0">
                <a:solidFill>
                  <a:schemeClr val="tx1"/>
                </a:solidFill>
              </a:rPr>
              <a:t>  </a:t>
            </a:r>
            <a:endParaRPr kumimoji="0" lang="en-US" altLang="zh-TW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0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Power-transfer </a:t>
            </a:r>
            <a:r>
              <a:rPr lang="en-US" altLang="zh-TW" dirty="0" smtClean="0"/>
              <a:t>efficiency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8" descr="03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87" y="1783767"/>
            <a:ext cx="5801667" cy="399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496815"/>
              </p:ext>
            </p:extLst>
          </p:nvPr>
        </p:nvGraphicFramePr>
        <p:xfrm>
          <a:off x="4633132" y="2145079"/>
          <a:ext cx="2282822" cy="115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4" imgW="850531" imgH="431613" progId="Equation.3">
                  <p:embed/>
                </p:oleObj>
              </mc:Choice>
              <mc:Fallback>
                <p:oleObj name="Equation" r:id="rId4" imgW="85053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132" y="2145079"/>
                        <a:ext cx="2282822" cy="115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單箭頭接點 7"/>
          <p:cNvCxnSpPr/>
          <p:nvPr/>
        </p:nvCxnSpPr>
        <p:spPr>
          <a:xfrm flipV="1">
            <a:off x="2678624" y="3324646"/>
            <a:ext cx="436535" cy="9171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896891" y="2842052"/>
            <a:ext cx="1381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Eff</a:t>
            </a:r>
            <a:r>
              <a:rPr lang="en-US" altLang="zh-TW" sz="2400" dirty="0" smtClean="0"/>
              <a:t>=50%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4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109" y="1922752"/>
            <a:ext cx="2676525" cy="1924050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975491" y="4131407"/>
            <a:ext cx="3252302" cy="2047875"/>
            <a:chOff x="983900" y="4388294"/>
            <a:chExt cx="3252302" cy="2047875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3900" y="4388294"/>
              <a:ext cx="2371725" cy="2047875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10241" y="4667653"/>
              <a:ext cx="1025961" cy="1671153"/>
            </a:xfrm>
            <a:prstGeom prst="rect">
              <a:avLst/>
            </a:prstGeom>
          </p:spPr>
        </p:pic>
      </p:grp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283617"/>
              </p:ext>
            </p:extLst>
          </p:nvPr>
        </p:nvGraphicFramePr>
        <p:xfrm>
          <a:off x="5963421" y="2619664"/>
          <a:ext cx="18748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方程式" r:id="rId6" imgW="698400" imgH="457200" progId="Equation.3">
                  <p:embed/>
                </p:oleObj>
              </mc:Choice>
              <mc:Fallback>
                <p:oleObj name="方程式" r:id="rId6" imgW="69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421" y="2619664"/>
                        <a:ext cx="1874838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4601559" y="2203640"/>
            <a:ext cx="2544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altLang="zh-TW" sz="2800" dirty="0" smtClean="0"/>
              <a:t>When </a:t>
            </a:r>
            <a:r>
              <a:rPr lang="en-US" altLang="zh-TW" sz="2800" i="1" dirty="0" smtClean="0"/>
              <a:t>R</a:t>
            </a:r>
            <a:r>
              <a:rPr lang="en-US" altLang="zh-TW" sz="2800" i="1" baseline="-25000" dirty="0" smtClean="0"/>
              <a:t>L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= </a:t>
            </a:r>
            <a:r>
              <a:rPr lang="en-US" altLang="zh-TW" sz="2800" i="1" dirty="0" err="1"/>
              <a:t>R</a:t>
            </a:r>
            <a:r>
              <a:rPr lang="en-US" altLang="zh-TW" sz="2800" i="1" baseline="-25000" dirty="0" err="1"/>
              <a:t>s</a:t>
            </a:r>
            <a:endParaRPr lang="en-US" altLang="zh-TW" sz="2800" dirty="0"/>
          </a:p>
        </p:txBody>
      </p:sp>
      <p:sp>
        <p:nvSpPr>
          <p:cNvPr id="11" name="矩形 10"/>
          <p:cNvSpPr/>
          <p:nvPr/>
        </p:nvSpPr>
        <p:spPr>
          <a:xfrm>
            <a:off x="4691386" y="4262826"/>
            <a:ext cx="2544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altLang="zh-TW" sz="2800" dirty="0" smtClean="0"/>
              <a:t>When </a:t>
            </a:r>
            <a:r>
              <a:rPr lang="en-US" altLang="zh-TW" sz="2800" i="1" dirty="0" smtClean="0"/>
              <a:t>R</a:t>
            </a:r>
            <a:r>
              <a:rPr lang="en-US" altLang="zh-TW" sz="2800" i="1" baseline="-25000" dirty="0" smtClean="0"/>
              <a:t>L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= </a:t>
            </a:r>
            <a:r>
              <a:rPr lang="en-US" altLang="zh-TW" sz="2800" i="1" dirty="0" err="1"/>
              <a:t>R</a:t>
            </a:r>
            <a:r>
              <a:rPr lang="en-US" altLang="zh-TW" sz="2800" i="1" baseline="-25000" dirty="0" err="1"/>
              <a:t>s</a:t>
            </a:r>
            <a:endParaRPr lang="en-US" altLang="zh-TW" sz="2800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424272"/>
              </p:ext>
            </p:extLst>
          </p:nvPr>
        </p:nvGraphicFramePr>
        <p:xfrm>
          <a:off x="5963420" y="4861454"/>
          <a:ext cx="19431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方程式" r:id="rId8" imgW="723600" imgH="419040" progId="Equation.3">
                  <p:embed/>
                </p:oleObj>
              </mc:Choice>
              <mc:Fallback>
                <p:oleObj name="方程式" r:id="rId8" imgW="723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420" y="4861454"/>
                        <a:ext cx="19431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1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970" y="1707239"/>
            <a:ext cx="2295238" cy="267619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85072" y="1690689"/>
            <a:ext cx="2045883" cy="10089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Audio </a:t>
            </a:r>
            <a:r>
              <a:rPr lang="en-US" altLang="zh-TW" sz="2800" dirty="0" smtClean="0">
                <a:solidFill>
                  <a:schemeClr val="tx1"/>
                </a:solidFill>
              </a:rPr>
              <a:t>Amplifier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28674" name="Picture 2" descr="http://www1.pcmag.com/media/images/179781-bose-computer-musicmoni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79" y="304533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77968" y="2556132"/>
            <a:ext cx="18966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545454"/>
                </a:solidFill>
                <a:latin typeface="arial" panose="020B0604020202020204" pitchFamily="34" charset="0"/>
              </a:rPr>
              <a:t>Signals from</a:t>
            </a:r>
          </a:p>
          <a:p>
            <a:r>
              <a:rPr lang="en-US" altLang="zh-TW" sz="2400" dirty="0" smtClean="0">
                <a:solidFill>
                  <a:srgbClr val="545454"/>
                </a:solidFill>
                <a:latin typeface="arial" panose="020B0604020202020204" pitchFamily="34" charset="0"/>
              </a:rPr>
              <a:t>Sound </a:t>
            </a:r>
            <a:r>
              <a:rPr lang="en-US" altLang="zh-TW" sz="2400" dirty="0">
                <a:solidFill>
                  <a:srgbClr val="545454"/>
                </a:solidFill>
                <a:latin typeface="arial" panose="020B0604020202020204" pitchFamily="34" charset="0"/>
              </a:rPr>
              <a:t>Card</a:t>
            </a:r>
            <a:endParaRPr lang="zh-TW" altLang="en-US" sz="2400" dirty="0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4627112" y="2134084"/>
            <a:ext cx="1406765" cy="157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1274380" y="2173499"/>
            <a:ext cx="1288719" cy="7882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1274380" y="2149849"/>
            <a:ext cx="0" cy="3986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/>
        </p:nvGrpSpPr>
        <p:grpSpPr>
          <a:xfrm>
            <a:off x="4546201" y="3387129"/>
            <a:ext cx="4166204" cy="3282518"/>
            <a:chOff x="4546201" y="3387129"/>
            <a:chExt cx="4166204" cy="3282518"/>
          </a:xfrm>
        </p:grpSpPr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0955" y="3387129"/>
              <a:ext cx="3652328" cy="2739246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4546201" y="6084872"/>
              <a:ext cx="41662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1600" dirty="0"/>
                <a:t>http://ming-shian.blogspot.tw/2013/05/radio-tear-down.html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456679" y="5621457"/>
            <a:ext cx="41090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srgbClr val="545454"/>
                </a:solidFill>
                <a:latin typeface="arial" panose="020B0604020202020204" pitchFamily="34" charset="0"/>
              </a:rPr>
              <a:t>Find a speaker that can gain </a:t>
            </a:r>
            <a:r>
              <a:rPr lang="en-US" altLang="zh-TW" sz="2800" dirty="0" smtClean="0">
                <a:solidFill>
                  <a:srgbClr val="545454"/>
                </a:solidFill>
                <a:latin typeface="arial" panose="020B0604020202020204" pitchFamily="34" charset="0"/>
              </a:rPr>
              <a:t>sufficient</a:t>
            </a:r>
            <a:r>
              <a:rPr lang="en-US" altLang="zh-TW" sz="2800" dirty="0" smtClean="0">
                <a:solidFill>
                  <a:srgbClr val="545454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800" dirty="0" smtClean="0">
                <a:solidFill>
                  <a:srgbClr val="545454"/>
                </a:solidFill>
                <a:latin typeface="arial" panose="020B0604020202020204" pitchFamily="34" charset="0"/>
              </a:rPr>
              <a:t>power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38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</a:t>
            </a:r>
            <a:endParaRPr lang="zh-TW" altLang="en-US" dirty="0"/>
          </a:p>
        </p:txBody>
      </p:sp>
      <p:pic>
        <p:nvPicPr>
          <p:cNvPr id="4" name="Picture 2" descr="LowDistortionAmplif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96" y="1320604"/>
            <a:ext cx="5743575" cy="410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715983" y="5674826"/>
            <a:ext cx="4495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1pPr>
            <a:lvl2pPr marL="742950" indent="-28575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2pPr>
            <a:lvl3pPr marL="1143000" indent="-22860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3pPr>
            <a:lvl4pPr marL="1600200" indent="-22860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4pPr>
            <a:lvl5pPr marL="2057400" indent="-22860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9pPr>
          </a:lstStyle>
          <a:p>
            <a:pPr algn="ctr"/>
            <a:r>
              <a:rPr lang="en-US" altLang="zh-TW" b="0" dirty="0">
                <a:solidFill>
                  <a:schemeClr val="tx1"/>
                </a:solidFill>
                <a:latin typeface="+mj-lt"/>
                <a:ea typeface="新細明體" panose="02020500000000000000" pitchFamily="18" charset="-120"/>
              </a:rPr>
              <a:t>http://angelfire.com/ab3/mjramp/index.html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715983" y="5335140"/>
            <a:ext cx="449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1pPr>
            <a:lvl2pPr marL="742950" indent="-28575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2pPr>
            <a:lvl3pPr marL="1143000" indent="-22860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3pPr>
            <a:lvl4pPr marL="1600200" indent="-22860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4pPr>
            <a:lvl5pPr marL="2057400" indent="-228600"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Lucida Sans" panose="020B0602030504020204" pitchFamily="34" charset="0"/>
              </a:defRPr>
            </a:lvl9pPr>
          </a:lstStyle>
          <a:p>
            <a:pPr algn="ctr"/>
            <a:r>
              <a:rPr lang="en-US" altLang="zh-TW" sz="2400" b="0" dirty="0" smtClean="0">
                <a:solidFill>
                  <a:schemeClr val="tx1"/>
                </a:solidFill>
                <a:latin typeface="+mj-lt"/>
                <a:ea typeface="新細明體" panose="02020500000000000000" pitchFamily="18" charset="-120"/>
              </a:rPr>
              <a:t>Audio Amplifier</a:t>
            </a:r>
            <a:endParaRPr lang="en-US" altLang="zh-TW" sz="2400" b="0" dirty="0">
              <a:solidFill>
                <a:schemeClr val="tx1"/>
              </a:solidFill>
              <a:latin typeface="+mj-lt"/>
              <a:ea typeface="新細明體" panose="02020500000000000000" pitchFamily="18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0" y="2065283"/>
            <a:ext cx="1408260" cy="2040423"/>
            <a:chOff x="-98868" y="2096814"/>
            <a:chExt cx="1408260" cy="2040423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355" y="2159962"/>
              <a:ext cx="547584" cy="961612"/>
            </a:xfrm>
            <a:prstGeom prst="rect">
              <a:avLst/>
            </a:prstGeom>
          </p:spPr>
        </p:pic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-98868" y="3121574"/>
              <a:ext cx="1272029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2"/>
                  </a:solidFill>
                  <a:latin typeface="Lucida Sans" panose="020B0602030504020204" pitchFamily="34" charset="0"/>
                </a:defRPr>
              </a:lvl9pPr>
            </a:lstStyle>
            <a:p>
              <a:pPr algn="ctr"/>
              <a:r>
                <a:rPr lang="en-US" altLang="zh-TW" sz="2000" b="0" dirty="0" smtClean="0">
                  <a:solidFill>
                    <a:schemeClr val="tx1"/>
                  </a:solidFill>
                  <a:latin typeface="+mj-lt"/>
                  <a:ea typeface="新細明體" panose="02020500000000000000" pitchFamily="18" charset="-120"/>
                </a:rPr>
                <a:t>Input audio signal</a:t>
              </a:r>
              <a:endParaRPr lang="en-US" altLang="zh-TW" sz="2000" b="0" dirty="0">
                <a:solidFill>
                  <a:schemeClr val="tx1"/>
                </a:solidFill>
                <a:latin typeface="+mj-lt"/>
                <a:ea typeface="新細明體" panose="02020500000000000000" pitchFamily="18" charset="-120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504134" y="2774731"/>
              <a:ext cx="772873" cy="362607"/>
            </a:xfrm>
            <a:custGeom>
              <a:avLst/>
              <a:gdLst>
                <a:gd name="connsiteX0" fmla="*/ 772873 w 772873"/>
                <a:gd name="connsiteY0" fmla="*/ 0 h 362607"/>
                <a:gd name="connsiteX1" fmla="*/ 678280 w 772873"/>
                <a:gd name="connsiteY1" fmla="*/ 63062 h 362607"/>
                <a:gd name="connsiteX2" fmla="*/ 536390 w 772873"/>
                <a:gd name="connsiteY2" fmla="*/ 126124 h 362607"/>
                <a:gd name="connsiteX3" fmla="*/ 489094 w 772873"/>
                <a:gd name="connsiteY3" fmla="*/ 157655 h 362607"/>
                <a:gd name="connsiteX4" fmla="*/ 394500 w 772873"/>
                <a:gd name="connsiteY4" fmla="*/ 189186 h 362607"/>
                <a:gd name="connsiteX5" fmla="*/ 221080 w 772873"/>
                <a:gd name="connsiteY5" fmla="*/ 268014 h 362607"/>
                <a:gd name="connsiteX6" fmla="*/ 189549 w 772873"/>
                <a:gd name="connsiteY6" fmla="*/ 315310 h 362607"/>
                <a:gd name="connsiteX7" fmla="*/ 79190 w 772873"/>
                <a:gd name="connsiteY7" fmla="*/ 362607 h 362607"/>
                <a:gd name="connsiteX8" fmla="*/ 16128 w 772873"/>
                <a:gd name="connsiteY8" fmla="*/ 299545 h 362607"/>
                <a:gd name="connsiteX9" fmla="*/ 16128 w 772873"/>
                <a:gd name="connsiteY9" fmla="*/ 268014 h 36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873" h="362607">
                  <a:moveTo>
                    <a:pt x="772873" y="0"/>
                  </a:moveTo>
                  <a:cubicBezTo>
                    <a:pt x="741342" y="21021"/>
                    <a:pt x="710775" y="43565"/>
                    <a:pt x="678280" y="63062"/>
                  </a:cubicBezTo>
                  <a:cubicBezTo>
                    <a:pt x="594694" y="113214"/>
                    <a:pt x="631273" y="78683"/>
                    <a:pt x="536390" y="126124"/>
                  </a:cubicBezTo>
                  <a:cubicBezTo>
                    <a:pt x="519443" y="134598"/>
                    <a:pt x="506409" y="149960"/>
                    <a:pt x="489094" y="157655"/>
                  </a:cubicBezTo>
                  <a:cubicBezTo>
                    <a:pt x="458722" y="171154"/>
                    <a:pt x="424228" y="174322"/>
                    <a:pt x="394500" y="189186"/>
                  </a:cubicBezTo>
                  <a:cubicBezTo>
                    <a:pt x="253512" y="259680"/>
                    <a:pt x="312967" y="237384"/>
                    <a:pt x="221080" y="268014"/>
                  </a:cubicBezTo>
                  <a:cubicBezTo>
                    <a:pt x="210570" y="283779"/>
                    <a:pt x="204105" y="303180"/>
                    <a:pt x="189549" y="315310"/>
                  </a:cubicBezTo>
                  <a:cubicBezTo>
                    <a:pt x="163574" y="336956"/>
                    <a:pt x="112047" y="351654"/>
                    <a:pt x="79190" y="362607"/>
                  </a:cubicBezTo>
                  <a:cubicBezTo>
                    <a:pt x="-30965" y="340575"/>
                    <a:pt x="1212" y="374127"/>
                    <a:pt x="16128" y="299545"/>
                  </a:cubicBezTo>
                  <a:cubicBezTo>
                    <a:pt x="18189" y="289239"/>
                    <a:pt x="16128" y="278524"/>
                    <a:pt x="16128" y="2680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504497" y="2096814"/>
              <a:ext cx="804895" cy="362607"/>
            </a:xfrm>
            <a:custGeom>
              <a:avLst/>
              <a:gdLst>
                <a:gd name="connsiteX0" fmla="*/ 772510 w 804895"/>
                <a:gd name="connsiteY0" fmla="*/ 362607 h 362607"/>
                <a:gd name="connsiteX1" fmla="*/ 804041 w 804895"/>
                <a:gd name="connsiteY1" fmla="*/ 283779 h 362607"/>
                <a:gd name="connsiteX2" fmla="*/ 756744 w 804895"/>
                <a:gd name="connsiteY2" fmla="*/ 110358 h 362607"/>
                <a:gd name="connsiteX3" fmla="*/ 693682 w 804895"/>
                <a:gd name="connsiteY3" fmla="*/ 78827 h 362607"/>
                <a:gd name="connsiteX4" fmla="*/ 551793 w 804895"/>
                <a:gd name="connsiteY4" fmla="*/ 0 h 362607"/>
                <a:gd name="connsiteX5" fmla="*/ 141889 w 804895"/>
                <a:gd name="connsiteY5" fmla="*/ 15765 h 362607"/>
                <a:gd name="connsiteX6" fmla="*/ 94593 w 804895"/>
                <a:gd name="connsiteY6" fmla="*/ 47296 h 362607"/>
                <a:gd name="connsiteX7" fmla="*/ 0 w 804895"/>
                <a:gd name="connsiteY7" fmla="*/ 78827 h 36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4895" h="362607">
                  <a:moveTo>
                    <a:pt x="772510" y="362607"/>
                  </a:moveTo>
                  <a:cubicBezTo>
                    <a:pt x="783020" y="336331"/>
                    <a:pt x="801871" y="311996"/>
                    <a:pt x="804041" y="283779"/>
                  </a:cubicBezTo>
                  <a:cubicBezTo>
                    <a:pt x="807496" y="238868"/>
                    <a:pt x="802130" y="148180"/>
                    <a:pt x="756744" y="110358"/>
                  </a:cubicBezTo>
                  <a:cubicBezTo>
                    <a:pt x="738689" y="95312"/>
                    <a:pt x="713835" y="90919"/>
                    <a:pt x="693682" y="78827"/>
                  </a:cubicBezTo>
                  <a:cubicBezTo>
                    <a:pt x="558158" y="-2488"/>
                    <a:pt x="646926" y="31710"/>
                    <a:pt x="551793" y="0"/>
                  </a:cubicBezTo>
                  <a:cubicBezTo>
                    <a:pt x="415158" y="5255"/>
                    <a:pt x="277899" y="1695"/>
                    <a:pt x="141889" y="15765"/>
                  </a:cubicBezTo>
                  <a:cubicBezTo>
                    <a:pt x="123042" y="17715"/>
                    <a:pt x="111908" y="39601"/>
                    <a:pt x="94593" y="47296"/>
                  </a:cubicBezTo>
                  <a:cubicBezTo>
                    <a:pt x="64221" y="60795"/>
                    <a:pt x="0" y="78827"/>
                    <a:pt x="0" y="7882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5001" y="2743200"/>
            <a:ext cx="1699853" cy="1852404"/>
          </a:xfrm>
          <a:prstGeom prst="rect">
            <a:avLst/>
          </a:prstGeom>
        </p:spPr>
      </p:pic>
      <p:sp>
        <p:nvSpPr>
          <p:cNvPr id="19" name="手繪多邊形 18"/>
          <p:cNvSpPr/>
          <p:nvPr/>
        </p:nvSpPr>
        <p:spPr>
          <a:xfrm>
            <a:off x="6731876" y="2963917"/>
            <a:ext cx="788276" cy="930166"/>
          </a:xfrm>
          <a:custGeom>
            <a:avLst/>
            <a:gdLst>
              <a:gd name="connsiteX0" fmla="*/ 0 w 788276"/>
              <a:gd name="connsiteY0" fmla="*/ 930166 h 930166"/>
              <a:gd name="connsiteX1" fmla="*/ 457200 w 788276"/>
              <a:gd name="connsiteY1" fmla="*/ 110359 h 930166"/>
              <a:gd name="connsiteX2" fmla="*/ 488731 w 788276"/>
              <a:gd name="connsiteY2" fmla="*/ 47297 h 930166"/>
              <a:gd name="connsiteX3" fmla="*/ 583324 w 788276"/>
              <a:gd name="connsiteY3" fmla="*/ 0 h 930166"/>
              <a:gd name="connsiteX4" fmla="*/ 772510 w 788276"/>
              <a:gd name="connsiteY4" fmla="*/ 63062 h 930166"/>
              <a:gd name="connsiteX5" fmla="*/ 788276 w 788276"/>
              <a:gd name="connsiteY5" fmla="*/ 110359 h 930166"/>
              <a:gd name="connsiteX6" fmla="*/ 772510 w 788276"/>
              <a:gd name="connsiteY6" fmla="*/ 189186 h 93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276" h="930166">
                <a:moveTo>
                  <a:pt x="0" y="930166"/>
                </a:moveTo>
                <a:lnTo>
                  <a:pt x="457200" y="110359"/>
                </a:lnTo>
                <a:cubicBezTo>
                  <a:pt x="468582" y="89797"/>
                  <a:pt x="473686" y="65352"/>
                  <a:pt x="488731" y="47297"/>
                </a:cubicBezTo>
                <a:cubicBezTo>
                  <a:pt x="512240" y="19086"/>
                  <a:pt x="551042" y="10761"/>
                  <a:pt x="583324" y="0"/>
                </a:cubicBezTo>
                <a:cubicBezTo>
                  <a:pt x="685176" y="11317"/>
                  <a:pt x="720705" y="-14646"/>
                  <a:pt x="772510" y="63062"/>
                </a:cubicBezTo>
                <a:cubicBezTo>
                  <a:pt x="781728" y="76889"/>
                  <a:pt x="783021" y="94593"/>
                  <a:pt x="788276" y="110359"/>
                </a:cubicBezTo>
                <a:lnTo>
                  <a:pt x="772510" y="18918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6211783" y="1712932"/>
            <a:ext cx="2841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545454"/>
                </a:solidFill>
                <a:latin typeface="arial" panose="020B0604020202020204" pitchFamily="34" charset="0"/>
              </a:rPr>
              <a:t>Difficult to compute the power</a:t>
            </a:r>
            <a:endParaRPr lang="zh-TW" altLang="en-US" sz="2400" dirty="0"/>
          </a:p>
        </p:txBody>
      </p:sp>
      <p:sp>
        <p:nvSpPr>
          <p:cNvPr id="25" name="矩形 24"/>
          <p:cNvSpPr/>
          <p:nvPr/>
        </p:nvSpPr>
        <p:spPr>
          <a:xfrm>
            <a:off x="204952" y="1292944"/>
            <a:ext cx="6921062" cy="47204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 17"/>
          <p:cNvSpPr/>
          <p:nvPr/>
        </p:nvSpPr>
        <p:spPr>
          <a:xfrm>
            <a:off x="6716110" y="4256690"/>
            <a:ext cx="804042" cy="149417"/>
          </a:xfrm>
          <a:custGeom>
            <a:avLst/>
            <a:gdLst>
              <a:gd name="connsiteX0" fmla="*/ 0 w 804042"/>
              <a:gd name="connsiteY0" fmla="*/ 0 h 149417"/>
              <a:gd name="connsiteX1" fmla="*/ 315311 w 804042"/>
              <a:gd name="connsiteY1" fmla="*/ 31531 h 149417"/>
              <a:gd name="connsiteX2" fmla="*/ 362607 w 804042"/>
              <a:gd name="connsiteY2" fmla="*/ 63062 h 149417"/>
              <a:gd name="connsiteX3" fmla="*/ 488731 w 804042"/>
              <a:gd name="connsiteY3" fmla="*/ 94593 h 149417"/>
              <a:gd name="connsiteX4" fmla="*/ 551793 w 804042"/>
              <a:gd name="connsiteY4" fmla="*/ 110358 h 149417"/>
              <a:gd name="connsiteX5" fmla="*/ 693683 w 804042"/>
              <a:gd name="connsiteY5" fmla="*/ 126124 h 149417"/>
              <a:gd name="connsiteX6" fmla="*/ 709449 w 804042"/>
              <a:gd name="connsiteY6" fmla="*/ 78827 h 149417"/>
              <a:gd name="connsiteX7" fmla="*/ 756745 w 804042"/>
              <a:gd name="connsiteY7" fmla="*/ 63062 h 149417"/>
              <a:gd name="connsiteX8" fmla="*/ 804042 w 804042"/>
              <a:gd name="connsiteY8" fmla="*/ 0 h 14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042" h="149417">
                <a:moveTo>
                  <a:pt x="0" y="0"/>
                </a:moveTo>
                <a:cubicBezTo>
                  <a:pt x="1691" y="113"/>
                  <a:pt x="247721" y="6184"/>
                  <a:pt x="315311" y="31531"/>
                </a:cubicBezTo>
                <a:cubicBezTo>
                  <a:pt x="333052" y="38184"/>
                  <a:pt x="344800" y="56587"/>
                  <a:pt x="362607" y="63062"/>
                </a:cubicBezTo>
                <a:cubicBezTo>
                  <a:pt x="403333" y="77872"/>
                  <a:pt x="446690" y="84083"/>
                  <a:pt x="488731" y="94593"/>
                </a:cubicBezTo>
                <a:lnTo>
                  <a:pt x="551793" y="110358"/>
                </a:lnTo>
                <a:cubicBezTo>
                  <a:pt x="603734" y="144985"/>
                  <a:pt x="617435" y="169694"/>
                  <a:pt x="693683" y="126124"/>
                </a:cubicBezTo>
                <a:cubicBezTo>
                  <a:pt x="708112" y="117879"/>
                  <a:pt x="697698" y="90578"/>
                  <a:pt x="709449" y="78827"/>
                </a:cubicBezTo>
                <a:cubicBezTo>
                  <a:pt x="721200" y="67076"/>
                  <a:pt x="740980" y="68317"/>
                  <a:pt x="756745" y="63062"/>
                </a:cubicBezTo>
                <a:cubicBezTo>
                  <a:pt x="776227" y="4617"/>
                  <a:pt x="757647" y="23197"/>
                  <a:pt x="80404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6526924" y="4595603"/>
            <a:ext cx="2110121" cy="217072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110" y="4630257"/>
            <a:ext cx="1695450" cy="203835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198145" y="6032501"/>
            <a:ext cx="353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err="1" smtClean="0">
                <a:solidFill>
                  <a:srgbClr val="FF0000"/>
                </a:solidFill>
              </a:rPr>
              <a:t>Thevenin</a:t>
            </a:r>
            <a:r>
              <a:rPr lang="en-US" altLang="zh-TW" sz="2800" dirty="0" smtClean="0">
                <a:solidFill>
                  <a:srgbClr val="FF0000"/>
                </a:solidFill>
              </a:rPr>
              <a:t> Theorem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8" descr="03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67" y="1988126"/>
            <a:ext cx="5801667" cy="399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5971" y="1384191"/>
            <a:ext cx="2676525" cy="192405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299435" y="2283152"/>
            <a:ext cx="1844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(speaker)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558040" y="1384191"/>
            <a:ext cx="1466193" cy="19240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382400" y="2098485"/>
            <a:ext cx="217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Sound Card + Audio Amplifier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047376" y="3981634"/>
            <a:ext cx="211345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Power consumed by R</a:t>
            </a:r>
            <a:r>
              <a:rPr lang="en-US" altLang="zh-TW" sz="2000" baseline="-25000" dirty="0" smtClean="0"/>
              <a:t>L</a:t>
            </a:r>
            <a:endParaRPr lang="zh-TW" alt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61741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Which value of R can absorb maximum power? Find the power.</a:t>
            </a:r>
            <a:endParaRPr lang="zh-TW" altLang="en-US" sz="2400" dirty="0"/>
          </a:p>
        </p:txBody>
      </p:sp>
      <p:grpSp>
        <p:nvGrpSpPr>
          <p:cNvPr id="64" name="群組 63"/>
          <p:cNvGrpSpPr/>
          <p:nvPr/>
        </p:nvGrpSpPr>
        <p:grpSpPr>
          <a:xfrm>
            <a:off x="2059548" y="2409492"/>
            <a:ext cx="5609103" cy="1579102"/>
            <a:chOff x="1660258" y="2665873"/>
            <a:chExt cx="5609103" cy="1579102"/>
          </a:xfrm>
        </p:grpSpPr>
        <p:grpSp>
          <p:nvGrpSpPr>
            <p:cNvPr id="52" name="群組 51"/>
            <p:cNvGrpSpPr/>
            <p:nvPr/>
          </p:nvGrpSpPr>
          <p:grpSpPr>
            <a:xfrm>
              <a:off x="2051364" y="2665873"/>
              <a:ext cx="4985249" cy="1579102"/>
              <a:chOff x="882964" y="2989372"/>
              <a:chExt cx="4985249" cy="1579102"/>
            </a:xfrm>
          </p:grpSpPr>
          <p:cxnSp>
            <p:nvCxnSpPr>
              <p:cNvPr id="51" name="直線接點 50"/>
              <p:cNvCxnSpPr/>
              <p:nvPr/>
            </p:nvCxnSpPr>
            <p:spPr>
              <a:xfrm flipH="1">
                <a:off x="1076481" y="3046014"/>
                <a:ext cx="46508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5727325" y="3044869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>
              <a:xfrm>
                <a:off x="4680365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3399621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>
                <a:off x="2061644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>
                <a:off x="1076481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矩形 5"/>
              <p:cNvSpPr/>
              <p:nvPr/>
            </p:nvSpPr>
            <p:spPr>
              <a:xfrm>
                <a:off x="1999486" y="3289283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016315" y="3289282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616624" y="3307185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 rot="5400000">
                <a:off x="2685080" y="2852063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 rot="5400000">
                <a:off x="3994096" y="2874477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653333" y="3560139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4" name="群組 13"/>
              <p:cNvGrpSpPr/>
              <p:nvPr/>
            </p:nvGrpSpPr>
            <p:grpSpPr>
              <a:xfrm>
                <a:off x="882964" y="3904105"/>
                <a:ext cx="387035" cy="426328"/>
                <a:chOff x="1305397" y="4144169"/>
                <a:chExt cx="387035" cy="426328"/>
              </a:xfrm>
            </p:grpSpPr>
            <p:sp>
              <p:nvSpPr>
                <p:cNvPr id="12" name="橢圓 11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群組 14"/>
              <p:cNvGrpSpPr/>
              <p:nvPr/>
            </p:nvGrpSpPr>
            <p:grpSpPr>
              <a:xfrm>
                <a:off x="1853591" y="3904105"/>
                <a:ext cx="387035" cy="426328"/>
                <a:chOff x="1305397" y="4144169"/>
                <a:chExt cx="387035" cy="426328"/>
              </a:xfrm>
            </p:grpSpPr>
            <p:sp>
              <p:nvSpPr>
                <p:cNvPr id="16" name="橢圓 15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文字方塊 16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群組 17"/>
              <p:cNvGrpSpPr/>
              <p:nvPr/>
            </p:nvGrpSpPr>
            <p:grpSpPr>
              <a:xfrm>
                <a:off x="4477003" y="3922009"/>
                <a:ext cx="387035" cy="426328"/>
                <a:chOff x="1305397" y="4144169"/>
                <a:chExt cx="387035" cy="426328"/>
              </a:xfrm>
            </p:grpSpPr>
            <p:sp>
              <p:nvSpPr>
                <p:cNvPr id="19" name="橢圓 18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" name="文字方塊 19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2" name="橢圓 21"/>
              <p:cNvSpPr/>
              <p:nvPr/>
            </p:nvSpPr>
            <p:spPr>
              <a:xfrm>
                <a:off x="3213519" y="3558287"/>
                <a:ext cx="387035" cy="3905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5" name="直線單箭頭接點 24"/>
              <p:cNvCxnSpPr/>
              <p:nvPr/>
            </p:nvCxnSpPr>
            <p:spPr>
              <a:xfrm flipV="1">
                <a:off x="3407036" y="3618381"/>
                <a:ext cx="1" cy="224616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 flipV="1">
                <a:off x="5573178" y="3560139"/>
                <a:ext cx="295035" cy="35419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H="1">
                <a:off x="1076481" y="4568474"/>
                <a:ext cx="46508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660258" y="3640868"/>
            <a:ext cx="424286" cy="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5" name="方程式" r:id="rId3" imgW="279360" imgH="177480" progId="Equation.3">
                    <p:embed/>
                  </p:oleObj>
                </mc:Choice>
                <mc:Fallback>
                  <p:oleObj name="方程式" r:id="rId3" imgW="2793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0258" y="3640868"/>
                          <a:ext cx="424286" cy="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698814" y="3640868"/>
            <a:ext cx="32861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6" name="方程式" r:id="rId5" imgW="215640" imgH="177480" progId="Equation.3">
                    <p:embed/>
                  </p:oleObj>
                </mc:Choice>
                <mc:Fallback>
                  <p:oleObj name="方程式" r:id="rId5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814" y="3640868"/>
                          <a:ext cx="328613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273675" y="3654425"/>
            <a:ext cx="44450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7" name="方程式" r:id="rId7" imgW="291960" imgH="177480" progId="Equation.3">
                    <p:embed/>
                  </p:oleObj>
                </mc:Choice>
                <mc:Fallback>
                  <p:oleObj name="方程式" r:id="rId7" imgW="2919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3675" y="3654425"/>
                          <a:ext cx="444500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4025254" y="3288557"/>
            <a:ext cx="349250" cy="24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8" name="方程式" r:id="rId9" imgW="228600" imgH="164880" progId="Equation.3">
                    <p:embed/>
                  </p:oleObj>
                </mc:Choice>
                <mc:Fallback>
                  <p:oleObj name="方程式" r:id="rId9" imgW="2286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254" y="3288557"/>
                          <a:ext cx="349250" cy="24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699624" y="3034638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9" name="方程式" r:id="rId11" imgW="317160" imgH="177480" progId="Equation.3">
                    <p:embed/>
                  </p:oleObj>
                </mc:Choice>
                <mc:Fallback>
                  <p:oleObj name="方程式" r:id="rId11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624" y="3034638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677871" y="3022700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20" name="方程式" r:id="rId13" imgW="317160" imgH="177480" progId="Equation.3">
                    <p:embed/>
                  </p:oleObj>
                </mc:Choice>
                <mc:Fallback>
                  <p:oleObj name="方程式" r:id="rId13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871" y="3022700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3663360" y="2808060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21" name="方程式" r:id="rId14" imgW="304560" imgH="177480" progId="Equation.3">
                    <p:embed/>
                  </p:oleObj>
                </mc:Choice>
                <mc:Fallback>
                  <p:oleObj name="方程式" r:id="rId14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3360" y="2808060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4997401" y="2844649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22" name="方程式" r:id="rId16" imgW="304560" imgH="177480" progId="Equation.3">
                    <p:embed/>
                  </p:oleObj>
                </mc:Choice>
                <mc:Fallback>
                  <p:oleObj name="方程式" r:id="rId16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401" y="2844649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920707" y="3057743"/>
            <a:ext cx="365125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23" name="方程式" r:id="rId17" imgW="241200" imgH="177480" progId="Equation.3">
                    <p:embed/>
                  </p:oleObj>
                </mc:Choice>
                <mc:Fallback>
                  <p:oleObj name="方程式" r:id="rId17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0707" y="3057743"/>
                          <a:ext cx="365125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7039173" y="3330255"/>
            <a:ext cx="230188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24" name="方程式" r:id="rId19" imgW="152280" imgH="164880" progId="Equation.3">
                    <p:embed/>
                  </p:oleObj>
                </mc:Choice>
                <mc:Fallback>
                  <p:oleObj name="方程式" r:id="rId1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9173" y="3330255"/>
                          <a:ext cx="230188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27995"/>
              </p:ext>
            </p:extLst>
          </p:nvPr>
        </p:nvGraphicFramePr>
        <p:xfrm>
          <a:off x="4630725" y="4230095"/>
          <a:ext cx="28971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25" name="方程式" r:id="rId21" imgW="1358640" imgH="215640" progId="Equation.3">
                  <p:embed/>
                </p:oleObj>
              </mc:Choice>
              <mc:Fallback>
                <p:oleObj name="方程式" r:id="rId21" imgW="1358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25" y="4230095"/>
                        <a:ext cx="28971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45467"/>
              </p:ext>
            </p:extLst>
          </p:nvPr>
        </p:nvGraphicFramePr>
        <p:xfrm>
          <a:off x="2612329" y="4244534"/>
          <a:ext cx="13001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26" name="方程式" r:id="rId23" imgW="609480" imgH="215640" progId="Equation.3">
                  <p:embed/>
                </p:oleObj>
              </mc:Choice>
              <mc:Fallback>
                <p:oleObj name="方程式" r:id="rId23" imgW="609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329" y="4244534"/>
                        <a:ext cx="13001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59506"/>
              </p:ext>
            </p:extLst>
          </p:nvPr>
        </p:nvGraphicFramePr>
        <p:xfrm>
          <a:off x="2565003" y="4857850"/>
          <a:ext cx="3168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27" name="方程式" r:id="rId25" imgW="1485720" imgH="241200" progId="Equation.3">
                  <p:embed/>
                </p:oleObj>
              </mc:Choice>
              <mc:Fallback>
                <p:oleObj name="方程式" r:id="rId25" imgW="1485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003" y="4857850"/>
                        <a:ext cx="31686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文字方塊 7"/>
          <p:cNvSpPr txBox="1">
            <a:spLocks noChangeArrowheads="1"/>
          </p:cNvSpPr>
          <p:nvPr/>
        </p:nvSpPr>
        <p:spPr bwMode="auto">
          <a:xfrm>
            <a:off x="2789585" y="5584548"/>
            <a:ext cx="45616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i="1" dirty="0" err="1" smtClean="0">
                <a:solidFill>
                  <a:schemeClr val="tx1"/>
                </a:solidFill>
              </a:rPr>
              <a:t>p</a:t>
            </a:r>
            <a:r>
              <a:rPr kumimoji="0" lang="en-US" altLang="zh-TW" sz="2400" b="0" i="1" baseline="-25000" dirty="0" err="1">
                <a:solidFill>
                  <a:schemeClr val="tx1"/>
                </a:solidFill>
              </a:rPr>
              <a:t>R</a:t>
            </a:r>
            <a:r>
              <a:rPr kumimoji="0" lang="en-US" altLang="zh-TW" sz="2400" dirty="0" smtClean="0">
                <a:solidFill>
                  <a:schemeClr val="tx1"/>
                </a:solidFill>
              </a:rPr>
              <a:t> </a:t>
            </a:r>
            <a:r>
              <a:rPr kumimoji="0" lang="en-US" altLang="zh-TW" sz="2400" dirty="0">
                <a:solidFill>
                  <a:schemeClr val="tx1"/>
                </a:solidFill>
              </a:rPr>
              <a:t>is maximum when  </a:t>
            </a:r>
            <a:r>
              <a:rPr kumimoji="0" lang="en-US" altLang="zh-TW" sz="2400" b="0" i="1" dirty="0" err="1" smtClean="0">
                <a:solidFill>
                  <a:schemeClr val="tx1"/>
                </a:solidFill>
              </a:rPr>
              <a:t>dp</a:t>
            </a:r>
            <a:r>
              <a:rPr kumimoji="0" lang="en-US" altLang="zh-TW" sz="2400" b="0" i="1" baseline="-25000" dirty="0" err="1" smtClean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dirty="0" smtClean="0">
                <a:solidFill>
                  <a:schemeClr val="tx1"/>
                </a:solidFill>
              </a:rPr>
              <a:t>/</a:t>
            </a:r>
            <a:r>
              <a:rPr kumimoji="0" lang="en-US" altLang="zh-TW" sz="2400" b="0" i="1" dirty="0" err="1" smtClean="0">
                <a:solidFill>
                  <a:schemeClr val="tx1"/>
                </a:solidFill>
              </a:rPr>
              <a:t>dR</a:t>
            </a:r>
            <a:r>
              <a:rPr kumimoji="0" lang="en-US" altLang="zh-TW" sz="2400" b="0" i="1" dirty="0" smtClean="0">
                <a:solidFill>
                  <a:schemeClr val="tx1"/>
                </a:solidFill>
              </a:rPr>
              <a:t>=0 </a:t>
            </a:r>
            <a:r>
              <a:rPr kumimoji="0" lang="en-US" altLang="zh-TW" sz="2400" dirty="0" smtClean="0">
                <a:solidFill>
                  <a:schemeClr val="tx1"/>
                </a:solidFill>
              </a:rPr>
              <a:t> </a:t>
            </a:r>
            <a:endParaRPr kumimoji="0" lang="en-US" altLang="zh-TW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- </a:t>
            </a:r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en-US" altLang="zh-TW" dirty="0">
                <a:cs typeface="Times New Roman" panose="02020603050405020304" pitchFamily="18" charset="0"/>
              </a:rPr>
              <a:t> and Norton Theorem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4" name="Picture 4" descr="02-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4516988" y="1825625"/>
            <a:ext cx="295275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群組 4"/>
          <p:cNvGrpSpPr/>
          <p:nvPr/>
        </p:nvGrpSpPr>
        <p:grpSpPr>
          <a:xfrm>
            <a:off x="1120132" y="2987010"/>
            <a:ext cx="3107862" cy="2157081"/>
            <a:chOff x="3771326" y="1678319"/>
            <a:chExt cx="3107862" cy="2157081"/>
          </a:xfrm>
        </p:grpSpPr>
        <p:grpSp>
          <p:nvGrpSpPr>
            <p:cNvPr id="6" name="群組 5"/>
            <p:cNvGrpSpPr/>
            <p:nvPr/>
          </p:nvGrpSpPr>
          <p:grpSpPr>
            <a:xfrm>
              <a:off x="3771326" y="1825625"/>
              <a:ext cx="1924721" cy="2009775"/>
              <a:chOff x="2420855" y="2462749"/>
              <a:chExt cx="1924721" cy="2009775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2726326" y="2462749"/>
                <a:ext cx="1619250" cy="2009775"/>
              </a:xfrm>
              <a:prstGeom prst="rect">
                <a:avLst/>
              </a:prstGeom>
            </p:spPr>
          </p:pic>
          <p:sp>
            <p:nvSpPr>
              <p:cNvPr id="10" name="矩形 9"/>
              <p:cNvSpPr/>
              <p:nvPr/>
            </p:nvSpPr>
            <p:spPr>
              <a:xfrm>
                <a:off x="2420855" y="2517819"/>
                <a:ext cx="1284319" cy="193214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dirty="0" smtClean="0"/>
                  <a:t>Two</a:t>
                </a:r>
              </a:p>
              <a:p>
                <a:pPr algn="ctr"/>
                <a:r>
                  <a:rPr lang="en-US" altLang="zh-TW" sz="2400" dirty="0" smtClean="0"/>
                  <a:t>Terminal</a:t>
                </a:r>
              </a:p>
              <a:p>
                <a:pPr algn="ctr"/>
                <a:r>
                  <a:rPr lang="en-US" altLang="zh-TW" sz="2400" dirty="0" smtClean="0"/>
                  <a:t>Network</a:t>
                </a:r>
              </a:p>
            </p:txBody>
          </p:sp>
        </p:grpSp>
        <p:sp>
          <p:nvSpPr>
            <p:cNvPr id="8" name="向下箭號 7"/>
            <p:cNvSpPr/>
            <p:nvPr/>
          </p:nvSpPr>
          <p:spPr>
            <a:xfrm rot="14486249" flipH="1">
              <a:off x="6012660" y="1481492"/>
              <a:ext cx="669702" cy="10633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</p:grpSp>
      <p:sp>
        <p:nvSpPr>
          <p:cNvPr id="11" name="矩形 10"/>
          <p:cNvSpPr/>
          <p:nvPr/>
        </p:nvSpPr>
        <p:spPr>
          <a:xfrm>
            <a:off x="6668300" y="2588964"/>
            <a:ext cx="16028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Thevenin</a:t>
            </a:r>
            <a:r>
              <a:rPr lang="zh-TW" alt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Theorem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68901" y="4904538"/>
            <a:ext cx="15007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Norton</a:t>
            </a:r>
            <a:r>
              <a:rPr lang="zh-TW" alt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Theorem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6014" y="4043772"/>
            <a:ext cx="2493581" cy="2200638"/>
          </a:xfrm>
          <a:prstGeom prst="rect">
            <a:avLst/>
          </a:prstGeom>
        </p:spPr>
      </p:pic>
      <p:sp>
        <p:nvSpPr>
          <p:cNvPr id="14" name="左-右雙向箭號 13"/>
          <p:cNvSpPr/>
          <p:nvPr/>
        </p:nvSpPr>
        <p:spPr>
          <a:xfrm rot="5400000">
            <a:off x="5242971" y="3826700"/>
            <a:ext cx="965169" cy="5666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273817"/>
              </p:ext>
            </p:extLst>
          </p:nvPr>
        </p:nvGraphicFramePr>
        <p:xfrm>
          <a:off x="6128089" y="4745151"/>
          <a:ext cx="4619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方程式" r:id="rId6" imgW="203040" imgH="228600" progId="Equation.3">
                  <p:embed/>
                </p:oleObj>
              </mc:Choice>
              <mc:Fallback>
                <p:oleObj name="方程式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089" y="4745151"/>
                        <a:ext cx="4619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881631"/>
              </p:ext>
            </p:extLst>
          </p:nvPr>
        </p:nvGraphicFramePr>
        <p:xfrm>
          <a:off x="4330669" y="5018631"/>
          <a:ext cx="3746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name="方程式" r:id="rId8" imgW="164880" imgH="228600" progId="Equation.3">
                  <p:embed/>
                </p:oleObj>
              </mc:Choice>
              <mc:Fallback>
                <p:oleObj name="方程式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669" y="5018631"/>
                        <a:ext cx="3746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向下箭號 16"/>
          <p:cNvSpPr/>
          <p:nvPr/>
        </p:nvSpPr>
        <p:spPr>
          <a:xfrm rot="17754946" flipH="1">
            <a:off x="3355283" y="4488748"/>
            <a:ext cx="669702" cy="1063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80410"/>
              </p:ext>
            </p:extLst>
          </p:nvPr>
        </p:nvGraphicFramePr>
        <p:xfrm>
          <a:off x="3652971" y="5717768"/>
          <a:ext cx="120967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方程式" r:id="rId10" imgW="533160" imgH="431640" progId="Equation.3">
                  <p:embed/>
                </p:oleObj>
              </mc:Choice>
              <mc:Fallback>
                <p:oleObj name="方程式" r:id="rId10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971" y="5717768"/>
                        <a:ext cx="1209675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75813"/>
              </p:ext>
            </p:extLst>
          </p:nvPr>
        </p:nvGraphicFramePr>
        <p:xfrm>
          <a:off x="3523589" y="1690689"/>
          <a:ext cx="14684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方程式" r:id="rId12" imgW="647640" imgH="228600" progId="Equation.3">
                  <p:embed/>
                </p:oleObj>
              </mc:Choice>
              <mc:Fallback>
                <p:oleObj name="方程式" r:id="rId12" imgW="64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589" y="1690689"/>
                        <a:ext cx="14684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300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Which value of R can absorb maximum power? Find the power.</a:t>
            </a:r>
            <a:endParaRPr lang="zh-TW" altLang="en-US" sz="2400" dirty="0"/>
          </a:p>
        </p:txBody>
      </p:sp>
      <p:grpSp>
        <p:nvGrpSpPr>
          <p:cNvPr id="64" name="群組 63"/>
          <p:cNvGrpSpPr/>
          <p:nvPr/>
        </p:nvGrpSpPr>
        <p:grpSpPr>
          <a:xfrm>
            <a:off x="2059548" y="2409492"/>
            <a:ext cx="5609103" cy="1579102"/>
            <a:chOff x="1660258" y="2665873"/>
            <a:chExt cx="5609103" cy="1579102"/>
          </a:xfrm>
        </p:grpSpPr>
        <p:grpSp>
          <p:nvGrpSpPr>
            <p:cNvPr id="52" name="群組 51"/>
            <p:cNvGrpSpPr/>
            <p:nvPr/>
          </p:nvGrpSpPr>
          <p:grpSpPr>
            <a:xfrm>
              <a:off x="2051364" y="2665873"/>
              <a:ext cx="4985249" cy="1579102"/>
              <a:chOff x="882964" y="2989372"/>
              <a:chExt cx="4985249" cy="1579102"/>
            </a:xfrm>
          </p:grpSpPr>
          <p:cxnSp>
            <p:nvCxnSpPr>
              <p:cNvPr id="51" name="直線接點 50"/>
              <p:cNvCxnSpPr/>
              <p:nvPr/>
            </p:nvCxnSpPr>
            <p:spPr>
              <a:xfrm flipH="1">
                <a:off x="1076481" y="3046014"/>
                <a:ext cx="46508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5727325" y="3044869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>
              <a:xfrm>
                <a:off x="4680365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3399621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>
                <a:off x="2061644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>
                <a:off x="1076481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矩形 5"/>
              <p:cNvSpPr/>
              <p:nvPr/>
            </p:nvSpPr>
            <p:spPr>
              <a:xfrm>
                <a:off x="1999486" y="3289283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016315" y="3289282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616624" y="3307185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 rot="5400000">
                <a:off x="2685080" y="2852063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 rot="5400000">
                <a:off x="3994096" y="2874477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653333" y="3560139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4" name="群組 13"/>
              <p:cNvGrpSpPr/>
              <p:nvPr/>
            </p:nvGrpSpPr>
            <p:grpSpPr>
              <a:xfrm>
                <a:off x="882964" y="3904105"/>
                <a:ext cx="387035" cy="426328"/>
                <a:chOff x="1305397" y="4144169"/>
                <a:chExt cx="387035" cy="426328"/>
              </a:xfrm>
            </p:grpSpPr>
            <p:sp>
              <p:nvSpPr>
                <p:cNvPr id="12" name="橢圓 11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群組 14"/>
              <p:cNvGrpSpPr/>
              <p:nvPr/>
            </p:nvGrpSpPr>
            <p:grpSpPr>
              <a:xfrm>
                <a:off x="1853591" y="3904105"/>
                <a:ext cx="387035" cy="426328"/>
                <a:chOff x="1305397" y="4144169"/>
                <a:chExt cx="387035" cy="426328"/>
              </a:xfrm>
            </p:grpSpPr>
            <p:sp>
              <p:nvSpPr>
                <p:cNvPr id="16" name="橢圓 15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文字方塊 16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群組 17"/>
              <p:cNvGrpSpPr/>
              <p:nvPr/>
            </p:nvGrpSpPr>
            <p:grpSpPr>
              <a:xfrm>
                <a:off x="4477003" y="3922009"/>
                <a:ext cx="387035" cy="426328"/>
                <a:chOff x="1305397" y="4144169"/>
                <a:chExt cx="387035" cy="426328"/>
              </a:xfrm>
            </p:grpSpPr>
            <p:sp>
              <p:nvSpPr>
                <p:cNvPr id="19" name="橢圓 18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" name="文字方塊 19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2" name="橢圓 21"/>
              <p:cNvSpPr/>
              <p:nvPr/>
            </p:nvSpPr>
            <p:spPr>
              <a:xfrm>
                <a:off x="3213519" y="3558287"/>
                <a:ext cx="387035" cy="3905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5" name="直線單箭頭接點 24"/>
              <p:cNvCxnSpPr/>
              <p:nvPr/>
            </p:nvCxnSpPr>
            <p:spPr>
              <a:xfrm flipV="1">
                <a:off x="3407036" y="3618381"/>
                <a:ext cx="1" cy="224616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單箭頭接點 34"/>
              <p:cNvCxnSpPr/>
              <p:nvPr/>
            </p:nvCxnSpPr>
            <p:spPr>
              <a:xfrm flipV="1">
                <a:off x="5573178" y="3560139"/>
                <a:ext cx="295035" cy="35419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H="1">
                <a:off x="1076481" y="4568474"/>
                <a:ext cx="46508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5154089"/>
                </p:ext>
              </p:extLst>
            </p:nvPr>
          </p:nvGraphicFramePr>
          <p:xfrm>
            <a:off x="1660258" y="3640868"/>
            <a:ext cx="424286" cy="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9" name="方程式" r:id="rId3" imgW="279360" imgH="177480" progId="Equation.3">
                    <p:embed/>
                  </p:oleObj>
                </mc:Choice>
                <mc:Fallback>
                  <p:oleObj name="方程式" r:id="rId3" imgW="2793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0258" y="3640868"/>
                          <a:ext cx="424286" cy="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9205595"/>
                </p:ext>
              </p:extLst>
            </p:nvPr>
          </p:nvGraphicFramePr>
          <p:xfrm>
            <a:off x="2698814" y="3640868"/>
            <a:ext cx="32861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" name="方程式" r:id="rId5" imgW="215640" imgH="177480" progId="Equation.3">
                    <p:embed/>
                  </p:oleObj>
                </mc:Choice>
                <mc:Fallback>
                  <p:oleObj name="方程式" r:id="rId5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814" y="3640868"/>
                          <a:ext cx="328613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8637809"/>
                </p:ext>
              </p:extLst>
            </p:nvPr>
          </p:nvGraphicFramePr>
          <p:xfrm>
            <a:off x="5273675" y="3654425"/>
            <a:ext cx="44450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" name="方程式" r:id="rId7" imgW="291960" imgH="177480" progId="Equation.3">
                    <p:embed/>
                  </p:oleObj>
                </mc:Choice>
                <mc:Fallback>
                  <p:oleObj name="方程式" r:id="rId7" imgW="2919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3675" y="3654425"/>
                          <a:ext cx="444500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5960795"/>
                </p:ext>
              </p:extLst>
            </p:nvPr>
          </p:nvGraphicFramePr>
          <p:xfrm>
            <a:off x="4025254" y="3288557"/>
            <a:ext cx="349250" cy="24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2" name="方程式" r:id="rId9" imgW="228600" imgH="164880" progId="Equation.3">
                    <p:embed/>
                  </p:oleObj>
                </mc:Choice>
                <mc:Fallback>
                  <p:oleObj name="方程式" r:id="rId9" imgW="2286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254" y="3288557"/>
                          <a:ext cx="349250" cy="24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5002803"/>
                </p:ext>
              </p:extLst>
            </p:nvPr>
          </p:nvGraphicFramePr>
          <p:xfrm>
            <a:off x="1699624" y="3034638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3" name="方程式" r:id="rId11" imgW="317160" imgH="177480" progId="Equation.3">
                    <p:embed/>
                  </p:oleObj>
                </mc:Choice>
                <mc:Fallback>
                  <p:oleObj name="方程式" r:id="rId11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624" y="3034638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1613954"/>
                </p:ext>
              </p:extLst>
            </p:nvPr>
          </p:nvGraphicFramePr>
          <p:xfrm>
            <a:off x="2677871" y="3022700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4" name="方程式" r:id="rId13" imgW="317160" imgH="177480" progId="Equation.3">
                    <p:embed/>
                  </p:oleObj>
                </mc:Choice>
                <mc:Fallback>
                  <p:oleObj name="方程式" r:id="rId13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871" y="3022700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333958"/>
                </p:ext>
              </p:extLst>
            </p:nvPr>
          </p:nvGraphicFramePr>
          <p:xfrm>
            <a:off x="3663360" y="2808060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5" name="方程式" r:id="rId14" imgW="304560" imgH="177480" progId="Equation.3">
                    <p:embed/>
                  </p:oleObj>
                </mc:Choice>
                <mc:Fallback>
                  <p:oleObj name="方程式" r:id="rId14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3360" y="2808060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8115603"/>
                </p:ext>
              </p:extLst>
            </p:nvPr>
          </p:nvGraphicFramePr>
          <p:xfrm>
            <a:off x="4997401" y="2844649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6" name="方程式" r:id="rId16" imgW="304560" imgH="177480" progId="Equation.3">
                    <p:embed/>
                  </p:oleObj>
                </mc:Choice>
                <mc:Fallback>
                  <p:oleObj name="方程式" r:id="rId16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401" y="2844649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166350"/>
                </p:ext>
              </p:extLst>
            </p:nvPr>
          </p:nvGraphicFramePr>
          <p:xfrm>
            <a:off x="5920707" y="3057743"/>
            <a:ext cx="365125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7" name="方程式" r:id="rId17" imgW="241200" imgH="177480" progId="Equation.3">
                    <p:embed/>
                  </p:oleObj>
                </mc:Choice>
                <mc:Fallback>
                  <p:oleObj name="方程式" r:id="rId17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0707" y="3057743"/>
                          <a:ext cx="365125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6055058"/>
                </p:ext>
              </p:extLst>
            </p:nvPr>
          </p:nvGraphicFramePr>
          <p:xfrm>
            <a:off x="7039173" y="3330255"/>
            <a:ext cx="230188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8" name="方程式" r:id="rId19" imgW="152280" imgH="164880" progId="Equation.3">
                    <p:embed/>
                  </p:oleObj>
                </mc:Choice>
                <mc:Fallback>
                  <p:oleObj name="方程式" r:id="rId1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9173" y="3330255"/>
                          <a:ext cx="230188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" name="矩形 64"/>
          <p:cNvSpPr/>
          <p:nvPr/>
        </p:nvSpPr>
        <p:spPr>
          <a:xfrm>
            <a:off x="1989536" y="2271226"/>
            <a:ext cx="4843064" cy="184357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6" name="Picture 4" descr="02-2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308445" y="4299600"/>
            <a:ext cx="3227685" cy="234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" name="群組 70"/>
          <p:cNvGrpSpPr/>
          <p:nvPr/>
        </p:nvGrpSpPr>
        <p:grpSpPr>
          <a:xfrm>
            <a:off x="2918680" y="4885462"/>
            <a:ext cx="527783" cy="1522460"/>
            <a:chOff x="7293268" y="2617389"/>
            <a:chExt cx="527783" cy="1522460"/>
          </a:xfrm>
        </p:grpSpPr>
        <p:cxnSp>
          <p:nvCxnSpPr>
            <p:cNvPr id="67" name="直線接點 66"/>
            <p:cNvCxnSpPr/>
            <p:nvPr/>
          </p:nvCxnSpPr>
          <p:spPr>
            <a:xfrm>
              <a:off x="7447415" y="2617389"/>
              <a:ext cx="4762" cy="15224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矩形 67"/>
            <p:cNvSpPr/>
            <p:nvPr/>
          </p:nvSpPr>
          <p:spPr>
            <a:xfrm>
              <a:off x="7373423" y="3132659"/>
              <a:ext cx="120335" cy="3949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9" name="直線單箭頭接點 68"/>
            <p:cNvCxnSpPr/>
            <p:nvPr/>
          </p:nvCxnSpPr>
          <p:spPr>
            <a:xfrm flipV="1">
              <a:off x="7293268" y="3132659"/>
              <a:ext cx="295035" cy="3541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3089148"/>
                </p:ext>
              </p:extLst>
            </p:nvPr>
          </p:nvGraphicFramePr>
          <p:xfrm>
            <a:off x="7590863" y="3226274"/>
            <a:ext cx="230188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9" name="方程式" r:id="rId22" imgW="152280" imgH="164880" progId="Equation.3">
                    <p:embed/>
                  </p:oleObj>
                </mc:Choice>
                <mc:Fallback>
                  <p:oleObj name="方程式" r:id="rId22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0863" y="3226274"/>
                          <a:ext cx="230188" cy="252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315057"/>
              </p:ext>
            </p:extLst>
          </p:nvPr>
        </p:nvGraphicFramePr>
        <p:xfrm>
          <a:off x="4062650" y="4442846"/>
          <a:ext cx="100949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0" name="方程式" r:id="rId23" imgW="431640" imgH="228600" progId="Equation.3">
                  <p:embed/>
                </p:oleObj>
              </mc:Choice>
              <mc:Fallback>
                <p:oleObj name="方程式" r:id="rId23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650" y="4442846"/>
                        <a:ext cx="1009491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941407"/>
              </p:ext>
            </p:extLst>
          </p:nvPr>
        </p:nvGraphicFramePr>
        <p:xfrm>
          <a:off x="4033409" y="5071153"/>
          <a:ext cx="3889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1" name="方程式" r:id="rId25" imgW="1663560" imgH="228600" progId="Equation.3">
                  <p:embed/>
                </p:oleObj>
              </mc:Choice>
              <mc:Fallback>
                <p:oleObj name="方程式" r:id="rId25" imgW="1663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409" y="5071153"/>
                        <a:ext cx="38893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720277"/>
              </p:ext>
            </p:extLst>
          </p:nvPr>
        </p:nvGraphicFramePr>
        <p:xfrm>
          <a:off x="4031477" y="5532552"/>
          <a:ext cx="18748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2" name="方程式" r:id="rId27" imgW="698400" imgH="457200" progId="Equation.3">
                  <p:embed/>
                </p:oleObj>
              </mc:Choice>
              <mc:Fallback>
                <p:oleObj name="方程式" r:id="rId27" imgW="69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1477" y="5532552"/>
                        <a:ext cx="1874838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矩形 74"/>
          <p:cNvSpPr/>
          <p:nvPr/>
        </p:nvSpPr>
        <p:spPr>
          <a:xfrm>
            <a:off x="6135175" y="5994717"/>
            <a:ext cx="2400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Have to find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oc</a:t>
            </a:r>
            <a:endParaRPr lang="zh-TW" altLang="en-US" sz="2400" baseline="-25000" dirty="0"/>
          </a:p>
        </p:txBody>
      </p:sp>
      <p:sp>
        <p:nvSpPr>
          <p:cNvPr id="76" name="上彎箭號 75"/>
          <p:cNvSpPr/>
          <p:nvPr/>
        </p:nvSpPr>
        <p:spPr>
          <a:xfrm flipH="1" flipV="1">
            <a:off x="932605" y="3021505"/>
            <a:ext cx="971550" cy="11756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8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oc</a:t>
            </a:r>
            <a:endParaRPr lang="zh-TW" altLang="en-US" sz="2400" baseline="-25000" dirty="0"/>
          </a:p>
        </p:txBody>
      </p:sp>
      <p:grpSp>
        <p:nvGrpSpPr>
          <p:cNvPr id="64" name="群組 63"/>
          <p:cNvGrpSpPr/>
          <p:nvPr/>
        </p:nvGrpSpPr>
        <p:grpSpPr>
          <a:xfrm>
            <a:off x="2059548" y="2409492"/>
            <a:ext cx="5235467" cy="1579102"/>
            <a:chOff x="1660258" y="2665873"/>
            <a:chExt cx="5235467" cy="1579102"/>
          </a:xfrm>
        </p:grpSpPr>
        <p:grpSp>
          <p:nvGrpSpPr>
            <p:cNvPr id="52" name="群組 51"/>
            <p:cNvGrpSpPr/>
            <p:nvPr/>
          </p:nvGrpSpPr>
          <p:grpSpPr>
            <a:xfrm>
              <a:off x="2051364" y="2665873"/>
              <a:ext cx="4844361" cy="1579102"/>
              <a:chOff x="882964" y="2989372"/>
              <a:chExt cx="4844361" cy="1579102"/>
            </a:xfrm>
          </p:grpSpPr>
          <p:cxnSp>
            <p:nvCxnSpPr>
              <p:cNvPr id="51" name="直線接點 50"/>
              <p:cNvCxnSpPr/>
              <p:nvPr/>
            </p:nvCxnSpPr>
            <p:spPr>
              <a:xfrm flipH="1">
                <a:off x="1076481" y="3046014"/>
                <a:ext cx="46508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>
              <a:xfrm>
                <a:off x="4680365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3399621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>
                <a:off x="2061644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>
                <a:off x="1076481" y="3046014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矩形 5"/>
              <p:cNvSpPr/>
              <p:nvPr/>
            </p:nvSpPr>
            <p:spPr>
              <a:xfrm>
                <a:off x="1999486" y="3289283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016315" y="3289282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616624" y="3307185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 rot="5400000">
                <a:off x="2685080" y="2852063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 rot="5400000">
                <a:off x="3994096" y="2874477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4" name="群組 13"/>
              <p:cNvGrpSpPr/>
              <p:nvPr/>
            </p:nvGrpSpPr>
            <p:grpSpPr>
              <a:xfrm>
                <a:off x="882964" y="3904105"/>
                <a:ext cx="387035" cy="426328"/>
                <a:chOff x="1305397" y="4144169"/>
                <a:chExt cx="387035" cy="426328"/>
              </a:xfrm>
            </p:grpSpPr>
            <p:sp>
              <p:nvSpPr>
                <p:cNvPr id="12" name="橢圓 11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群組 14"/>
              <p:cNvGrpSpPr/>
              <p:nvPr/>
            </p:nvGrpSpPr>
            <p:grpSpPr>
              <a:xfrm>
                <a:off x="1853591" y="3904105"/>
                <a:ext cx="387035" cy="426328"/>
                <a:chOff x="1305397" y="4144169"/>
                <a:chExt cx="387035" cy="426328"/>
              </a:xfrm>
            </p:grpSpPr>
            <p:sp>
              <p:nvSpPr>
                <p:cNvPr id="16" name="橢圓 15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文字方塊 16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" name="群組 17"/>
              <p:cNvGrpSpPr/>
              <p:nvPr/>
            </p:nvGrpSpPr>
            <p:grpSpPr>
              <a:xfrm>
                <a:off x="4477003" y="3922009"/>
                <a:ext cx="387035" cy="426328"/>
                <a:chOff x="1305397" y="4144169"/>
                <a:chExt cx="387035" cy="426328"/>
              </a:xfrm>
            </p:grpSpPr>
            <p:sp>
              <p:nvSpPr>
                <p:cNvPr id="19" name="橢圓 18"/>
                <p:cNvSpPr/>
                <p:nvPr/>
              </p:nvSpPr>
              <p:spPr>
                <a:xfrm>
                  <a:off x="1305397" y="4144169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" name="文字方塊 19"/>
                <p:cNvSpPr txBox="1"/>
                <p:nvPr/>
              </p:nvSpPr>
              <p:spPr>
                <a:xfrm>
                  <a:off x="1375089" y="4221684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2" name="橢圓 21"/>
              <p:cNvSpPr/>
              <p:nvPr/>
            </p:nvSpPr>
            <p:spPr>
              <a:xfrm>
                <a:off x="3213519" y="3558287"/>
                <a:ext cx="387035" cy="3905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5" name="直線單箭頭接點 24"/>
              <p:cNvCxnSpPr/>
              <p:nvPr/>
            </p:nvCxnSpPr>
            <p:spPr>
              <a:xfrm flipV="1">
                <a:off x="3407036" y="3618381"/>
                <a:ext cx="1" cy="224616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H="1">
                <a:off x="1076481" y="4568474"/>
                <a:ext cx="465084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4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660258" y="3640868"/>
            <a:ext cx="424286" cy="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29" name="方程式" r:id="rId3" imgW="279360" imgH="177480" progId="Equation.3">
                    <p:embed/>
                  </p:oleObj>
                </mc:Choice>
                <mc:Fallback>
                  <p:oleObj name="方程式" r:id="rId3" imgW="2793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0258" y="3640868"/>
                          <a:ext cx="424286" cy="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698814" y="3640868"/>
            <a:ext cx="32861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0" name="方程式" r:id="rId5" imgW="215640" imgH="177480" progId="Equation.3">
                    <p:embed/>
                  </p:oleObj>
                </mc:Choice>
                <mc:Fallback>
                  <p:oleObj name="方程式" r:id="rId5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814" y="3640868"/>
                          <a:ext cx="328613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273675" y="3654425"/>
            <a:ext cx="44450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1" name="方程式" r:id="rId7" imgW="291960" imgH="177480" progId="Equation.3">
                    <p:embed/>
                  </p:oleObj>
                </mc:Choice>
                <mc:Fallback>
                  <p:oleObj name="方程式" r:id="rId7" imgW="2919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3675" y="3654425"/>
                          <a:ext cx="444500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4025254" y="3288557"/>
            <a:ext cx="349250" cy="24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2" name="方程式" r:id="rId9" imgW="228600" imgH="164880" progId="Equation.3">
                    <p:embed/>
                  </p:oleObj>
                </mc:Choice>
                <mc:Fallback>
                  <p:oleObj name="方程式" r:id="rId9" imgW="2286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254" y="3288557"/>
                          <a:ext cx="349250" cy="24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699624" y="3034638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3" name="方程式" r:id="rId11" imgW="317160" imgH="177480" progId="Equation.3">
                    <p:embed/>
                  </p:oleObj>
                </mc:Choice>
                <mc:Fallback>
                  <p:oleObj name="方程式" r:id="rId11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624" y="3034638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2677871" y="3022700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4" name="方程式" r:id="rId13" imgW="317160" imgH="177480" progId="Equation.3">
                    <p:embed/>
                  </p:oleObj>
                </mc:Choice>
                <mc:Fallback>
                  <p:oleObj name="方程式" r:id="rId13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871" y="3022700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3663360" y="2808060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5" name="方程式" r:id="rId14" imgW="304560" imgH="177480" progId="Equation.3">
                    <p:embed/>
                  </p:oleObj>
                </mc:Choice>
                <mc:Fallback>
                  <p:oleObj name="方程式" r:id="rId14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3360" y="2808060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4997401" y="2844649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6" name="方程式" r:id="rId16" imgW="304560" imgH="177480" progId="Equation.3">
                    <p:embed/>
                  </p:oleObj>
                </mc:Choice>
                <mc:Fallback>
                  <p:oleObj name="方程式" r:id="rId16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7401" y="2844649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920707" y="3057743"/>
            <a:ext cx="365125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37" name="方程式" r:id="rId17" imgW="241200" imgH="177480" progId="Equation.3">
                    <p:embed/>
                  </p:oleObj>
                </mc:Choice>
                <mc:Fallback>
                  <p:oleObj name="方程式" r:id="rId17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0707" y="3057743"/>
                          <a:ext cx="365125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" name="矩形 64"/>
          <p:cNvSpPr/>
          <p:nvPr/>
        </p:nvSpPr>
        <p:spPr>
          <a:xfrm>
            <a:off x="1989536" y="2271226"/>
            <a:ext cx="4843064" cy="184357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 74"/>
          <p:cNvSpPr/>
          <p:nvPr/>
        </p:nvSpPr>
        <p:spPr>
          <a:xfrm>
            <a:off x="7059454" y="2902942"/>
            <a:ext cx="562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oc</a:t>
            </a:r>
            <a:endParaRPr lang="zh-TW" altLang="en-US" sz="2400" baseline="-25000" dirty="0"/>
          </a:p>
        </p:txBody>
      </p:sp>
      <p:sp>
        <p:nvSpPr>
          <p:cNvPr id="77" name="矩形 76"/>
          <p:cNvSpPr/>
          <p:nvPr/>
        </p:nvSpPr>
        <p:spPr>
          <a:xfrm>
            <a:off x="6980473" y="2372545"/>
            <a:ext cx="525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/>
              <a:t>+</a:t>
            </a:r>
            <a:endParaRPr lang="zh-TW" altLang="en-US" sz="2400" baseline="-25000" dirty="0"/>
          </a:p>
        </p:txBody>
      </p:sp>
      <p:sp>
        <p:nvSpPr>
          <p:cNvPr id="78" name="矩形 77"/>
          <p:cNvSpPr/>
          <p:nvPr/>
        </p:nvSpPr>
        <p:spPr>
          <a:xfrm>
            <a:off x="6969897" y="3547890"/>
            <a:ext cx="525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/>
              <a:t>-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44535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cxnSp>
        <p:nvCxnSpPr>
          <p:cNvPr id="51" name="直線接點 50"/>
          <p:cNvCxnSpPr/>
          <p:nvPr/>
        </p:nvCxnSpPr>
        <p:spPr>
          <a:xfrm flipH="1">
            <a:off x="2644171" y="2466134"/>
            <a:ext cx="46508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6248055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4967311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629334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2644171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567176" y="2709403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584005" y="2709402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184314" y="2727305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 rot="5400000">
            <a:off x="4252770" y="2272183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5561786" y="2294597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" name="群組 13"/>
          <p:cNvGrpSpPr/>
          <p:nvPr/>
        </p:nvGrpSpPr>
        <p:grpSpPr>
          <a:xfrm>
            <a:off x="2450654" y="3324225"/>
            <a:ext cx="387035" cy="426328"/>
            <a:chOff x="1305397" y="4144169"/>
            <a:chExt cx="387035" cy="426328"/>
          </a:xfrm>
        </p:grpSpPr>
        <p:sp>
          <p:nvSpPr>
            <p:cNvPr id="12" name="橢圓 11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3421281" y="3324225"/>
            <a:ext cx="387035" cy="426328"/>
            <a:chOff x="1305397" y="4144169"/>
            <a:chExt cx="387035" cy="426328"/>
          </a:xfrm>
        </p:grpSpPr>
        <p:sp>
          <p:nvSpPr>
            <p:cNvPr id="16" name="橢圓 15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6044693" y="3342129"/>
            <a:ext cx="387035" cy="426328"/>
            <a:chOff x="1305397" y="4144169"/>
            <a:chExt cx="387035" cy="426328"/>
          </a:xfrm>
        </p:grpSpPr>
        <p:sp>
          <p:nvSpPr>
            <p:cNvPr id="19" name="橢圓 18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橢圓 21"/>
          <p:cNvSpPr/>
          <p:nvPr/>
        </p:nvSpPr>
        <p:spPr>
          <a:xfrm>
            <a:off x="4781209" y="2978407"/>
            <a:ext cx="387035" cy="390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單箭頭接點 24"/>
          <p:cNvCxnSpPr/>
          <p:nvPr/>
        </p:nvCxnSpPr>
        <p:spPr>
          <a:xfrm flipV="1">
            <a:off x="4974726" y="3038501"/>
            <a:ext cx="1" cy="22461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>
            <a:off x="2644171" y="3988594"/>
            <a:ext cx="46508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2"/>
          <p:cNvGraphicFramePr>
            <a:graphicFrameLocks noChangeAspect="1"/>
          </p:cNvGraphicFramePr>
          <p:nvPr>
            <p:extLst/>
          </p:nvPr>
        </p:nvGraphicFramePr>
        <p:xfrm>
          <a:off x="2059548" y="3384487"/>
          <a:ext cx="424286" cy="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8" name="方程式" r:id="rId3" imgW="279360" imgH="177480" progId="Equation.3">
                  <p:embed/>
                </p:oleObj>
              </mc:Choice>
              <mc:Fallback>
                <p:oleObj name="方程式" r:id="rId3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548" y="3384487"/>
                        <a:ext cx="424286" cy="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>
            <p:extLst/>
          </p:nvPr>
        </p:nvGraphicFramePr>
        <p:xfrm>
          <a:off x="3098104" y="3384487"/>
          <a:ext cx="3286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9" name="方程式" r:id="rId5" imgW="215640" imgH="177480" progId="Equation.3">
                  <p:embed/>
                </p:oleObj>
              </mc:Choice>
              <mc:Fallback>
                <p:oleObj name="方程式" r:id="rId5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104" y="3384487"/>
                        <a:ext cx="32861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"/>
          <p:cNvGraphicFramePr>
            <a:graphicFrameLocks noChangeAspect="1"/>
          </p:cNvGraphicFramePr>
          <p:nvPr>
            <p:extLst/>
          </p:nvPr>
        </p:nvGraphicFramePr>
        <p:xfrm>
          <a:off x="5672965" y="3398044"/>
          <a:ext cx="4445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0" name="方程式" r:id="rId7" imgW="291960" imgH="177480" progId="Equation.3">
                  <p:embed/>
                </p:oleObj>
              </mc:Choice>
              <mc:Fallback>
                <p:oleObj name="方程式" r:id="rId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965" y="3398044"/>
                        <a:ext cx="4445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"/>
          <p:cNvGraphicFramePr>
            <a:graphicFrameLocks noChangeAspect="1"/>
          </p:cNvGraphicFramePr>
          <p:nvPr>
            <p:extLst/>
          </p:nvPr>
        </p:nvGraphicFramePr>
        <p:xfrm>
          <a:off x="4424544" y="3032176"/>
          <a:ext cx="34925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1" name="方程式" r:id="rId9" imgW="228600" imgH="164880" progId="Equation.3">
                  <p:embed/>
                </p:oleObj>
              </mc:Choice>
              <mc:Fallback>
                <p:oleObj name="方程式" r:id="rId9" imgW="2286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544" y="3032176"/>
                        <a:ext cx="34925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"/>
          <p:cNvGraphicFramePr>
            <a:graphicFrameLocks noChangeAspect="1"/>
          </p:cNvGraphicFramePr>
          <p:nvPr>
            <p:extLst/>
          </p:nvPr>
        </p:nvGraphicFramePr>
        <p:xfrm>
          <a:off x="2098914" y="2778257"/>
          <a:ext cx="4826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2" name="方程式" r:id="rId11" imgW="317160" imgH="177480" progId="Equation.3">
                  <p:embed/>
                </p:oleObj>
              </mc:Choice>
              <mc:Fallback>
                <p:oleObj name="方程式" r:id="rId11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914" y="2778257"/>
                        <a:ext cx="482600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2"/>
          <p:cNvGraphicFramePr>
            <a:graphicFrameLocks noChangeAspect="1"/>
          </p:cNvGraphicFramePr>
          <p:nvPr>
            <p:extLst/>
          </p:nvPr>
        </p:nvGraphicFramePr>
        <p:xfrm>
          <a:off x="3077161" y="2766319"/>
          <a:ext cx="4826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" name="方程式" r:id="rId13" imgW="317160" imgH="177480" progId="Equation.3">
                  <p:embed/>
                </p:oleObj>
              </mc:Choice>
              <mc:Fallback>
                <p:oleObj name="方程式" r:id="rId13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161" y="2766319"/>
                        <a:ext cx="482600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"/>
          <p:cNvGraphicFramePr>
            <a:graphicFrameLocks noChangeAspect="1"/>
          </p:cNvGraphicFramePr>
          <p:nvPr>
            <p:extLst/>
          </p:nvPr>
        </p:nvGraphicFramePr>
        <p:xfrm>
          <a:off x="4062650" y="2551679"/>
          <a:ext cx="46196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" name="方程式" r:id="rId14" imgW="304560" imgH="177480" progId="Equation.3">
                  <p:embed/>
                </p:oleObj>
              </mc:Choice>
              <mc:Fallback>
                <p:oleObj name="方程式" r:id="rId14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650" y="2551679"/>
                        <a:ext cx="461963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>
            <p:extLst/>
          </p:nvPr>
        </p:nvGraphicFramePr>
        <p:xfrm>
          <a:off x="5396691" y="2588268"/>
          <a:ext cx="46196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" name="方程式" r:id="rId16" imgW="304560" imgH="177480" progId="Equation.3">
                  <p:embed/>
                </p:oleObj>
              </mc:Choice>
              <mc:Fallback>
                <p:oleObj name="方程式" r:id="rId16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691" y="2588268"/>
                        <a:ext cx="461963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>
            <p:extLst/>
          </p:nvPr>
        </p:nvGraphicFramePr>
        <p:xfrm>
          <a:off x="6319997" y="2801362"/>
          <a:ext cx="3651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" name="方程式" r:id="rId17" imgW="241200" imgH="177480" progId="Equation.3">
                  <p:embed/>
                </p:oleObj>
              </mc:Choice>
              <mc:Fallback>
                <p:oleObj name="方程式" r:id="rId17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997" y="2801362"/>
                        <a:ext cx="3651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矩形 64"/>
          <p:cNvSpPr/>
          <p:nvPr/>
        </p:nvSpPr>
        <p:spPr>
          <a:xfrm>
            <a:off x="1989536" y="2271226"/>
            <a:ext cx="2641231" cy="184357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7" name="Picture 4" descr="02-2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90586" y="4298410"/>
            <a:ext cx="3227685" cy="234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上彎箭號 77"/>
          <p:cNvSpPr/>
          <p:nvPr/>
        </p:nvSpPr>
        <p:spPr>
          <a:xfrm flipH="1" flipV="1">
            <a:off x="932605" y="3021505"/>
            <a:ext cx="971550" cy="11756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364057"/>
              </p:ext>
            </p:extLst>
          </p:nvPr>
        </p:nvGraphicFramePr>
        <p:xfrm>
          <a:off x="2580359" y="5074778"/>
          <a:ext cx="33258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" name="方程式" r:id="rId20" imgW="1422360" imgH="228600" progId="Equation.3">
                  <p:embed/>
                </p:oleObj>
              </mc:Choice>
              <mc:Fallback>
                <p:oleObj name="方程式" r:id="rId20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359" y="5074778"/>
                        <a:ext cx="33258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群組 23"/>
          <p:cNvGrpSpPr/>
          <p:nvPr/>
        </p:nvGrpSpPr>
        <p:grpSpPr>
          <a:xfrm>
            <a:off x="6018354" y="4727173"/>
            <a:ext cx="2708510" cy="1583522"/>
            <a:chOff x="4432358" y="5347814"/>
            <a:chExt cx="2708510" cy="1583522"/>
          </a:xfrm>
        </p:grpSpPr>
        <p:cxnSp>
          <p:nvCxnSpPr>
            <p:cNvPr id="80" name="直線接點 79"/>
            <p:cNvCxnSpPr/>
            <p:nvPr/>
          </p:nvCxnSpPr>
          <p:spPr>
            <a:xfrm flipH="1">
              <a:off x="5016981" y="5408876"/>
              <a:ext cx="212388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6002144" y="5408876"/>
              <a:ext cx="4762" cy="15224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5016981" y="5408876"/>
              <a:ext cx="4762" cy="15224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矩形 82"/>
            <p:cNvSpPr/>
            <p:nvPr/>
          </p:nvSpPr>
          <p:spPr>
            <a:xfrm>
              <a:off x="5939986" y="5652145"/>
              <a:ext cx="120335" cy="3949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4956815" y="5652144"/>
              <a:ext cx="120335" cy="3949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85" name="群組 84"/>
            <p:cNvGrpSpPr/>
            <p:nvPr/>
          </p:nvGrpSpPr>
          <p:grpSpPr>
            <a:xfrm>
              <a:off x="4823464" y="6266967"/>
              <a:ext cx="387035" cy="426328"/>
              <a:chOff x="1305397" y="4144169"/>
              <a:chExt cx="387035" cy="426328"/>
            </a:xfrm>
          </p:grpSpPr>
          <p:sp>
            <p:nvSpPr>
              <p:cNvPr id="86" name="橢圓 85"/>
              <p:cNvSpPr/>
              <p:nvPr/>
            </p:nvSpPr>
            <p:spPr>
              <a:xfrm>
                <a:off x="1305397" y="4144169"/>
                <a:ext cx="387035" cy="3905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7" name="文字方塊 86"/>
              <p:cNvSpPr txBox="1"/>
              <p:nvPr/>
            </p:nvSpPr>
            <p:spPr>
              <a:xfrm>
                <a:off x="1375089" y="4221684"/>
                <a:ext cx="28575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en-US" altLang="zh-TW" dirty="0" smtClean="0">
                    <a:solidFill>
                      <a:schemeClr val="bg1"/>
                    </a:solidFill>
                  </a:rPr>
                  <a:t>+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zh-TW" dirty="0">
                    <a:solidFill>
                      <a:schemeClr val="bg1"/>
                    </a:solidFill>
                  </a:rPr>
                  <a:t>-</a:t>
                </a:r>
                <a:endParaRPr lang="zh-TW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" name="群組 87"/>
            <p:cNvGrpSpPr/>
            <p:nvPr/>
          </p:nvGrpSpPr>
          <p:grpSpPr>
            <a:xfrm>
              <a:off x="5794091" y="6266967"/>
              <a:ext cx="387035" cy="426328"/>
              <a:chOff x="1305397" y="4144169"/>
              <a:chExt cx="387035" cy="426328"/>
            </a:xfrm>
          </p:grpSpPr>
          <p:sp>
            <p:nvSpPr>
              <p:cNvPr id="89" name="橢圓 88"/>
              <p:cNvSpPr/>
              <p:nvPr/>
            </p:nvSpPr>
            <p:spPr>
              <a:xfrm>
                <a:off x="1305397" y="4144169"/>
                <a:ext cx="387035" cy="3905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文字方塊 89"/>
              <p:cNvSpPr txBox="1"/>
              <p:nvPr/>
            </p:nvSpPr>
            <p:spPr>
              <a:xfrm>
                <a:off x="1375089" y="4221684"/>
                <a:ext cx="28575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en-US" altLang="zh-TW" dirty="0" smtClean="0">
                    <a:solidFill>
                      <a:schemeClr val="bg1"/>
                    </a:solidFill>
                  </a:rPr>
                  <a:t>+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zh-TW" dirty="0">
                    <a:solidFill>
                      <a:schemeClr val="bg1"/>
                    </a:solidFill>
                  </a:rPr>
                  <a:t>-</a:t>
                </a:r>
                <a:endParaRPr lang="zh-TW" altLang="en-US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1" name="直線接點 90"/>
            <p:cNvCxnSpPr/>
            <p:nvPr/>
          </p:nvCxnSpPr>
          <p:spPr>
            <a:xfrm flipH="1">
              <a:off x="5016981" y="6931336"/>
              <a:ext cx="212388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6957834"/>
                </p:ext>
              </p:extLst>
            </p:nvPr>
          </p:nvGraphicFramePr>
          <p:xfrm>
            <a:off x="4432358" y="6327229"/>
            <a:ext cx="424286" cy="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8" name="方程式" r:id="rId22" imgW="279360" imgH="177480" progId="Equation.3">
                    <p:embed/>
                  </p:oleObj>
                </mc:Choice>
                <mc:Fallback>
                  <p:oleObj name="方程式" r:id="rId22" imgW="2793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2358" y="6327229"/>
                          <a:ext cx="424286" cy="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0571040"/>
                </p:ext>
              </p:extLst>
            </p:nvPr>
          </p:nvGraphicFramePr>
          <p:xfrm>
            <a:off x="5470914" y="6327229"/>
            <a:ext cx="32861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9" name="方程式" r:id="rId23" imgW="215640" imgH="177480" progId="Equation.3">
                    <p:embed/>
                  </p:oleObj>
                </mc:Choice>
                <mc:Fallback>
                  <p:oleObj name="方程式" r:id="rId23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0914" y="6327229"/>
                          <a:ext cx="328613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1182849"/>
                </p:ext>
              </p:extLst>
            </p:nvPr>
          </p:nvGraphicFramePr>
          <p:xfrm>
            <a:off x="4471724" y="5720999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70" name="方程式" r:id="rId24" imgW="317160" imgH="177480" progId="Equation.3">
                    <p:embed/>
                  </p:oleObj>
                </mc:Choice>
                <mc:Fallback>
                  <p:oleObj name="方程式" r:id="rId24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1724" y="5720999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7987330"/>
                </p:ext>
              </p:extLst>
            </p:nvPr>
          </p:nvGraphicFramePr>
          <p:xfrm>
            <a:off x="5449971" y="5709061"/>
            <a:ext cx="4826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71" name="方程式" r:id="rId25" imgW="317160" imgH="177480" progId="Equation.3">
                    <p:embed/>
                  </p:oleObj>
                </mc:Choice>
                <mc:Fallback>
                  <p:oleObj name="方程式" r:id="rId25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9971" y="5709061"/>
                          <a:ext cx="482600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" name="矩形 95"/>
            <p:cNvSpPr/>
            <p:nvPr/>
          </p:nvSpPr>
          <p:spPr>
            <a:xfrm rot="5400000">
              <a:off x="6641129" y="5210505"/>
              <a:ext cx="120335" cy="3949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9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2525497"/>
                </p:ext>
              </p:extLst>
            </p:nvPr>
          </p:nvGraphicFramePr>
          <p:xfrm>
            <a:off x="6451009" y="5490001"/>
            <a:ext cx="461963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72" name="方程式" r:id="rId26" imgW="304560" imgH="177480" progId="Equation.3">
                    <p:embed/>
                  </p:oleObj>
                </mc:Choice>
                <mc:Fallback>
                  <p:oleObj name="方程式" r:id="rId26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1009" y="5490001"/>
                          <a:ext cx="461963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951005"/>
              </p:ext>
            </p:extLst>
          </p:nvPr>
        </p:nvGraphicFramePr>
        <p:xfrm>
          <a:off x="8537335" y="5431198"/>
          <a:ext cx="3095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" name="方程式" r:id="rId27" imgW="203040" imgH="228600" progId="Equation.3">
                  <p:embed/>
                </p:oleObj>
              </mc:Choice>
              <mc:Fallback>
                <p:oleObj name="方程式" r:id="rId27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7335" y="5431198"/>
                        <a:ext cx="3095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8509153" y="4772702"/>
            <a:ext cx="390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8530818" y="5810581"/>
            <a:ext cx="390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-</a:t>
            </a:r>
            <a:endParaRPr lang="zh-TW" altLang="en-US" sz="2400" dirty="0"/>
          </a:p>
        </p:txBody>
      </p:sp>
      <p:sp>
        <p:nvSpPr>
          <p:cNvPr id="100" name="十字形 99"/>
          <p:cNvSpPr/>
          <p:nvPr/>
        </p:nvSpPr>
        <p:spPr>
          <a:xfrm rot="2459056">
            <a:off x="8021288" y="4528790"/>
            <a:ext cx="491758" cy="513732"/>
          </a:xfrm>
          <a:prstGeom prst="plus">
            <a:avLst>
              <a:gd name="adj" fmla="val 337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060240"/>
              </p:ext>
            </p:extLst>
          </p:nvPr>
        </p:nvGraphicFramePr>
        <p:xfrm>
          <a:off x="3504965" y="5604235"/>
          <a:ext cx="1425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" name="方程式" r:id="rId29" imgW="609480" imgH="228600" progId="Equation.3">
                  <p:embed/>
                </p:oleObj>
              </mc:Choice>
              <mc:Fallback>
                <p:oleObj name="方程式" r:id="rId29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4965" y="5604235"/>
                        <a:ext cx="1425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內容版面配置區 2"/>
          <p:cNvSpPr txBox="1">
            <a:spLocks/>
          </p:cNvSpPr>
          <p:nvPr/>
        </p:nvSpPr>
        <p:spPr>
          <a:xfrm>
            <a:off x="588443" y="172131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smtClean="0"/>
              <a:t>Use Thevenin Theorem several times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63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26" grpId="0"/>
      <p:bldP spid="99" grpId="0"/>
      <p:bldP spid="1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8443" y="1721316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Use </a:t>
            </a:r>
            <a:r>
              <a:rPr lang="en-US" altLang="zh-TW" sz="2400" dirty="0" err="1" smtClean="0"/>
              <a:t>Thevenin</a:t>
            </a:r>
            <a:r>
              <a:rPr lang="en-US" altLang="zh-TW" sz="2400" dirty="0" smtClean="0"/>
              <a:t> Theorem several times</a:t>
            </a:r>
            <a:endParaRPr lang="zh-TW" altLang="en-US" sz="2400" dirty="0"/>
          </a:p>
        </p:txBody>
      </p:sp>
      <p:cxnSp>
        <p:nvCxnSpPr>
          <p:cNvPr id="51" name="直線接點 50"/>
          <p:cNvCxnSpPr/>
          <p:nvPr/>
        </p:nvCxnSpPr>
        <p:spPr>
          <a:xfrm flipH="1" flipV="1">
            <a:off x="3629334" y="2464989"/>
            <a:ext cx="3665681" cy="11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7295015" y="2464989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6248055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4967311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629334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184314" y="2727305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 rot="5400000">
            <a:off x="4252770" y="2272183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5561786" y="2294597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221023" y="2980259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3446491" y="3017454"/>
            <a:ext cx="387035" cy="426328"/>
            <a:chOff x="1305397" y="4144169"/>
            <a:chExt cx="387035" cy="426328"/>
          </a:xfrm>
        </p:grpSpPr>
        <p:sp>
          <p:nvSpPr>
            <p:cNvPr id="16" name="橢圓 15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6044693" y="3342129"/>
            <a:ext cx="387035" cy="426328"/>
            <a:chOff x="1305397" y="4144169"/>
            <a:chExt cx="387035" cy="426328"/>
          </a:xfrm>
        </p:grpSpPr>
        <p:sp>
          <p:nvSpPr>
            <p:cNvPr id="19" name="橢圓 18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橢圓 21"/>
          <p:cNvSpPr/>
          <p:nvPr/>
        </p:nvSpPr>
        <p:spPr>
          <a:xfrm>
            <a:off x="4781209" y="2978407"/>
            <a:ext cx="387035" cy="390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單箭頭接點 24"/>
          <p:cNvCxnSpPr/>
          <p:nvPr/>
        </p:nvCxnSpPr>
        <p:spPr>
          <a:xfrm flipV="1">
            <a:off x="4974726" y="3038501"/>
            <a:ext cx="1" cy="22461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V="1">
            <a:off x="7140868" y="2980259"/>
            <a:ext cx="295035" cy="354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 flipV="1">
            <a:off x="3629334" y="3987449"/>
            <a:ext cx="3665681" cy="11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80678"/>
              </p:ext>
            </p:extLst>
          </p:nvPr>
        </p:nvGraphicFramePr>
        <p:xfrm>
          <a:off x="3066860" y="3077779"/>
          <a:ext cx="4445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" name="方程式" r:id="rId3" imgW="291960" imgH="177480" progId="Equation.3">
                  <p:embed/>
                </p:oleObj>
              </mc:Choice>
              <mc:Fallback>
                <p:oleObj name="方程式" r:id="rId3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860" y="3077779"/>
                        <a:ext cx="4445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"/>
          <p:cNvGraphicFramePr>
            <a:graphicFrameLocks noChangeAspect="1"/>
          </p:cNvGraphicFramePr>
          <p:nvPr>
            <p:extLst/>
          </p:nvPr>
        </p:nvGraphicFramePr>
        <p:xfrm>
          <a:off x="5672965" y="3398044"/>
          <a:ext cx="4445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1" name="方程式" r:id="rId5" imgW="291960" imgH="177480" progId="Equation.3">
                  <p:embed/>
                </p:oleObj>
              </mc:Choice>
              <mc:Fallback>
                <p:oleObj name="方程式" r:id="rId5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965" y="3398044"/>
                        <a:ext cx="4445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"/>
          <p:cNvGraphicFramePr>
            <a:graphicFrameLocks noChangeAspect="1"/>
          </p:cNvGraphicFramePr>
          <p:nvPr>
            <p:extLst/>
          </p:nvPr>
        </p:nvGraphicFramePr>
        <p:xfrm>
          <a:off x="4424544" y="3032176"/>
          <a:ext cx="34925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" name="方程式" r:id="rId7" imgW="228600" imgH="164880" progId="Equation.3">
                  <p:embed/>
                </p:oleObj>
              </mc:Choice>
              <mc:Fallback>
                <p:oleObj name="方程式" r:id="rId7" imgW="2286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544" y="3032176"/>
                        <a:ext cx="34925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145332"/>
              </p:ext>
            </p:extLst>
          </p:nvPr>
        </p:nvGraphicFramePr>
        <p:xfrm>
          <a:off x="4052888" y="2551113"/>
          <a:ext cx="4810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" name="方程式" r:id="rId9" imgW="317160" imgH="177480" progId="Equation.3">
                  <p:embed/>
                </p:oleObj>
              </mc:Choice>
              <mc:Fallback>
                <p:oleObj name="方程式" r:id="rId9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2551113"/>
                        <a:ext cx="4810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>
            <p:extLst/>
          </p:nvPr>
        </p:nvGraphicFramePr>
        <p:xfrm>
          <a:off x="5396691" y="2588268"/>
          <a:ext cx="46196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" name="方程式" r:id="rId11" imgW="304560" imgH="177480" progId="Equation.3">
                  <p:embed/>
                </p:oleObj>
              </mc:Choice>
              <mc:Fallback>
                <p:oleObj name="方程式" r:id="rId11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691" y="2588268"/>
                        <a:ext cx="461963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>
            <p:extLst/>
          </p:nvPr>
        </p:nvGraphicFramePr>
        <p:xfrm>
          <a:off x="6319997" y="2801362"/>
          <a:ext cx="3651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5" name="方程式" r:id="rId13" imgW="241200" imgH="177480" progId="Equation.3">
                  <p:embed/>
                </p:oleObj>
              </mc:Choice>
              <mc:Fallback>
                <p:oleObj name="方程式" r:id="rId13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997" y="2801362"/>
                        <a:ext cx="3651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>
            <p:extLst/>
          </p:nvPr>
        </p:nvGraphicFramePr>
        <p:xfrm>
          <a:off x="7438463" y="3073874"/>
          <a:ext cx="2301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6" name="方程式" r:id="rId15" imgW="152280" imgH="164880" progId="Equation.3">
                  <p:embed/>
                </p:oleObj>
              </mc:Choice>
              <mc:Fallback>
                <p:oleObj name="方程式" r:id="rId15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463" y="3073874"/>
                        <a:ext cx="2301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矩形 64"/>
          <p:cNvSpPr/>
          <p:nvPr/>
        </p:nvSpPr>
        <p:spPr>
          <a:xfrm>
            <a:off x="3037940" y="2339340"/>
            <a:ext cx="1592827" cy="1712078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7" name="Picture 4" descr="02-2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90586" y="4298410"/>
            <a:ext cx="3227685" cy="234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上彎箭號 77"/>
          <p:cNvSpPr/>
          <p:nvPr/>
        </p:nvSpPr>
        <p:spPr>
          <a:xfrm flipH="1" flipV="1">
            <a:off x="1120461" y="3021503"/>
            <a:ext cx="1620821" cy="11756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357858"/>
              </p:ext>
            </p:extLst>
          </p:nvPr>
        </p:nvGraphicFramePr>
        <p:xfrm>
          <a:off x="2950072" y="5115041"/>
          <a:ext cx="24955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7" name="方程式" r:id="rId18" imgW="1066680" imgH="228600" progId="Equation.3">
                  <p:embed/>
                </p:oleObj>
              </mc:Choice>
              <mc:Fallback>
                <p:oleObj name="方程式" r:id="rId18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0072" y="5115041"/>
                        <a:ext cx="24955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219784"/>
              </p:ext>
            </p:extLst>
          </p:nvPr>
        </p:nvGraphicFramePr>
        <p:xfrm>
          <a:off x="8360569" y="5447828"/>
          <a:ext cx="3095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8" name="方程式" r:id="rId20" imgW="203040" imgH="228600" progId="Equation.3">
                  <p:embed/>
                </p:oleObj>
              </mc:Choice>
              <mc:Fallback>
                <p:oleObj name="方程式" r:id="rId20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0569" y="5447828"/>
                        <a:ext cx="3095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8332387" y="4789332"/>
            <a:ext cx="390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+</a:t>
            </a:r>
            <a:endParaRPr lang="zh-TW" altLang="en-US" sz="2400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8354052" y="5827211"/>
            <a:ext cx="390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-</a:t>
            </a:r>
            <a:endParaRPr lang="zh-TW" altLang="en-US" sz="2400" dirty="0"/>
          </a:p>
        </p:txBody>
      </p:sp>
      <p:graphicFrame>
        <p:nvGraphicFramePr>
          <p:cNvPr id="10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62757"/>
              </p:ext>
            </p:extLst>
          </p:nvPr>
        </p:nvGraphicFramePr>
        <p:xfrm>
          <a:off x="3446491" y="5747815"/>
          <a:ext cx="14541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9" name="方程式" r:id="rId22" imgW="622080" imgH="228600" progId="Equation.3">
                  <p:embed/>
                </p:oleObj>
              </mc:Choice>
              <mc:Fallback>
                <p:oleObj name="方程式" r:id="rId22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91" y="5747815"/>
                        <a:ext cx="14541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矩形 70"/>
          <p:cNvSpPr/>
          <p:nvPr/>
        </p:nvSpPr>
        <p:spPr>
          <a:xfrm>
            <a:off x="2887404" y="2224729"/>
            <a:ext cx="3062744" cy="193783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5785122" y="4727770"/>
            <a:ext cx="2735616" cy="1583522"/>
            <a:chOff x="5785122" y="4727770"/>
            <a:chExt cx="2735616" cy="1583522"/>
          </a:xfrm>
        </p:grpSpPr>
        <p:grpSp>
          <p:nvGrpSpPr>
            <p:cNvPr id="24" name="群組 23"/>
            <p:cNvGrpSpPr/>
            <p:nvPr/>
          </p:nvGrpSpPr>
          <p:grpSpPr>
            <a:xfrm>
              <a:off x="5785122" y="4727770"/>
              <a:ext cx="2735616" cy="1583522"/>
              <a:chOff x="4405252" y="5347814"/>
              <a:chExt cx="2735616" cy="1583522"/>
            </a:xfrm>
          </p:grpSpPr>
          <p:cxnSp>
            <p:nvCxnSpPr>
              <p:cNvPr id="80" name="直線接點 79"/>
              <p:cNvCxnSpPr/>
              <p:nvPr/>
            </p:nvCxnSpPr>
            <p:spPr>
              <a:xfrm flipH="1">
                <a:off x="5016981" y="5408876"/>
                <a:ext cx="212388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接點 80"/>
              <p:cNvCxnSpPr/>
              <p:nvPr/>
            </p:nvCxnSpPr>
            <p:spPr>
              <a:xfrm>
                <a:off x="6002144" y="5408876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/>
              <p:cNvCxnSpPr/>
              <p:nvPr/>
            </p:nvCxnSpPr>
            <p:spPr>
              <a:xfrm>
                <a:off x="5016981" y="5408876"/>
                <a:ext cx="4762" cy="15224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群組 84"/>
              <p:cNvGrpSpPr/>
              <p:nvPr/>
            </p:nvGrpSpPr>
            <p:grpSpPr>
              <a:xfrm>
                <a:off x="4806024" y="6047098"/>
                <a:ext cx="387035" cy="426328"/>
                <a:chOff x="1287957" y="3924300"/>
                <a:chExt cx="387035" cy="426328"/>
              </a:xfrm>
            </p:grpSpPr>
            <p:sp>
              <p:nvSpPr>
                <p:cNvPr id="86" name="橢圓 85"/>
                <p:cNvSpPr/>
                <p:nvPr/>
              </p:nvSpPr>
              <p:spPr>
                <a:xfrm>
                  <a:off x="1287957" y="3924300"/>
                  <a:ext cx="387035" cy="3905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7" name="文字方塊 86"/>
                <p:cNvSpPr txBox="1"/>
                <p:nvPr/>
              </p:nvSpPr>
              <p:spPr>
                <a:xfrm>
                  <a:off x="1357649" y="4001815"/>
                  <a:ext cx="285750" cy="348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 smtClean="0">
                      <a:solidFill>
                        <a:schemeClr val="bg1"/>
                      </a:solidFill>
                    </a:rPr>
                    <a:t>+</a:t>
                  </a:r>
                </a:p>
                <a:p>
                  <a:pPr algn="ctr">
                    <a:lnSpc>
                      <a:spcPts val="1000"/>
                    </a:lnSpc>
                  </a:pPr>
                  <a:r>
                    <a:rPr lang="en-US" altLang="zh-TW" dirty="0">
                      <a:solidFill>
                        <a:schemeClr val="bg1"/>
                      </a:solidFill>
                    </a:rPr>
                    <a:t>-</a:t>
                  </a:r>
                  <a:endParaRPr lang="zh-TW" altLang="en-US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91" name="直線接點 90"/>
              <p:cNvCxnSpPr/>
              <p:nvPr/>
            </p:nvCxnSpPr>
            <p:spPr>
              <a:xfrm flipH="1">
                <a:off x="5016981" y="6931336"/>
                <a:ext cx="212388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9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30938358"/>
                  </p:ext>
                </p:extLst>
              </p:nvPr>
            </p:nvGraphicFramePr>
            <p:xfrm>
              <a:off x="4405252" y="6107835"/>
              <a:ext cx="442912" cy="269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810" name="方程式" r:id="rId24" imgW="291960" imgH="177480" progId="Equation.3">
                      <p:embed/>
                    </p:oleObj>
                  </mc:Choice>
                  <mc:Fallback>
                    <p:oleObj name="方程式" r:id="rId24" imgW="29196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05252" y="6107835"/>
                            <a:ext cx="442912" cy="269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6" name="矩形 95"/>
              <p:cNvSpPr/>
              <p:nvPr/>
            </p:nvSpPr>
            <p:spPr>
              <a:xfrm rot="5400000">
                <a:off x="6641129" y="5210505"/>
                <a:ext cx="120335" cy="3949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97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451009" y="5490001"/>
              <a:ext cx="461963" cy="2714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811" name="方程式" r:id="rId26" imgW="304560" imgH="177480" progId="Equation.3">
                      <p:embed/>
                    </p:oleObj>
                  </mc:Choice>
                  <mc:Fallback>
                    <p:oleObj name="方程式" r:id="rId26" imgW="30456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51009" y="5490001"/>
                            <a:ext cx="461963" cy="2714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2" name="矩形 71"/>
            <p:cNvSpPr/>
            <p:nvPr/>
          </p:nvSpPr>
          <p:spPr>
            <a:xfrm rot="5400000">
              <a:off x="6837525" y="4591027"/>
              <a:ext cx="120335" cy="3949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7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8935184"/>
                </p:ext>
              </p:extLst>
            </p:nvPr>
          </p:nvGraphicFramePr>
          <p:xfrm>
            <a:off x="6637643" y="4869957"/>
            <a:ext cx="481012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2" name="方程式" r:id="rId27" imgW="317160" imgH="177480" progId="Equation.3">
                    <p:embed/>
                  </p:oleObj>
                </mc:Choice>
                <mc:Fallback>
                  <p:oleObj name="方程式" r:id="rId27" imgW="3171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7643" y="4869957"/>
                          <a:ext cx="481012" cy="271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橢圓 73"/>
            <p:cNvSpPr/>
            <p:nvPr/>
          </p:nvSpPr>
          <p:spPr>
            <a:xfrm>
              <a:off x="7188496" y="5437832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5" name="直線單箭頭接點 74"/>
            <p:cNvCxnSpPr/>
            <p:nvPr/>
          </p:nvCxnSpPr>
          <p:spPr>
            <a:xfrm flipV="1">
              <a:off x="7382013" y="5497926"/>
              <a:ext cx="1" cy="22461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8179055"/>
                </p:ext>
              </p:extLst>
            </p:nvPr>
          </p:nvGraphicFramePr>
          <p:xfrm>
            <a:off x="6831831" y="5491601"/>
            <a:ext cx="349250" cy="24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3" name="方程式" r:id="rId29" imgW="228600" imgH="164880" progId="Equation.3">
                    <p:embed/>
                  </p:oleObj>
                </mc:Choice>
                <mc:Fallback>
                  <p:oleObj name="方程式" r:id="rId29" imgW="2286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1831" y="5491601"/>
                          <a:ext cx="349250" cy="249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" name="十字形 99"/>
          <p:cNvSpPr/>
          <p:nvPr/>
        </p:nvSpPr>
        <p:spPr>
          <a:xfrm rot="2459056">
            <a:off x="7815161" y="4564831"/>
            <a:ext cx="491758" cy="513732"/>
          </a:xfrm>
          <a:prstGeom prst="plus">
            <a:avLst>
              <a:gd name="adj" fmla="val 337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5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6" grpId="0"/>
      <p:bldP spid="99" grpId="0"/>
      <p:bldP spid="71" grpId="0" animBg="1"/>
      <p:bldP spid="10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8443" y="1721316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Use </a:t>
            </a:r>
            <a:r>
              <a:rPr lang="en-US" altLang="zh-TW" sz="2400" dirty="0" err="1" smtClean="0"/>
              <a:t>Thevenin</a:t>
            </a:r>
            <a:r>
              <a:rPr lang="en-US" altLang="zh-TW" sz="2400" dirty="0" smtClean="0"/>
              <a:t> Theorem several times</a:t>
            </a:r>
            <a:endParaRPr lang="zh-TW" altLang="en-US" sz="2400" dirty="0"/>
          </a:p>
        </p:txBody>
      </p:sp>
      <p:cxnSp>
        <p:nvCxnSpPr>
          <p:cNvPr id="51" name="直線接點 50"/>
          <p:cNvCxnSpPr/>
          <p:nvPr/>
        </p:nvCxnSpPr>
        <p:spPr>
          <a:xfrm flipH="1">
            <a:off x="4967311" y="2466135"/>
            <a:ext cx="2327705" cy="54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7295015" y="2464989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6248055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4967311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184314" y="2727305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5561786" y="2294597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221023" y="2980259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4773372" y="3043495"/>
            <a:ext cx="387035" cy="426328"/>
            <a:chOff x="1305397" y="4144169"/>
            <a:chExt cx="387035" cy="426328"/>
          </a:xfrm>
        </p:grpSpPr>
        <p:sp>
          <p:nvSpPr>
            <p:cNvPr id="16" name="橢圓 15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6044693" y="3342129"/>
            <a:ext cx="387035" cy="426328"/>
            <a:chOff x="1305397" y="4144169"/>
            <a:chExt cx="387035" cy="426328"/>
          </a:xfrm>
        </p:grpSpPr>
        <p:sp>
          <p:nvSpPr>
            <p:cNvPr id="19" name="橢圓 18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5" name="直線單箭頭接點 34"/>
          <p:cNvCxnSpPr/>
          <p:nvPr/>
        </p:nvCxnSpPr>
        <p:spPr>
          <a:xfrm flipV="1">
            <a:off x="7140868" y="2980259"/>
            <a:ext cx="295035" cy="354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>
            <a:off x="4967311" y="3988595"/>
            <a:ext cx="2327705" cy="31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825867"/>
              </p:ext>
            </p:extLst>
          </p:nvPr>
        </p:nvGraphicFramePr>
        <p:xfrm>
          <a:off x="4333875" y="3090863"/>
          <a:ext cx="4635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4" name="方程式" r:id="rId4" imgW="304560" imgH="177480" progId="Equation.3">
                  <p:embed/>
                </p:oleObj>
              </mc:Choice>
              <mc:Fallback>
                <p:oleObj name="方程式" r:id="rId4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3090863"/>
                        <a:ext cx="46355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"/>
          <p:cNvGraphicFramePr>
            <a:graphicFrameLocks noChangeAspect="1"/>
          </p:cNvGraphicFramePr>
          <p:nvPr>
            <p:extLst/>
          </p:nvPr>
        </p:nvGraphicFramePr>
        <p:xfrm>
          <a:off x="5672965" y="3398044"/>
          <a:ext cx="4445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5" name="方程式" r:id="rId6" imgW="291960" imgH="177480" progId="Equation.3">
                  <p:embed/>
                </p:oleObj>
              </mc:Choice>
              <mc:Fallback>
                <p:oleObj name="方程式" r:id="rId6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965" y="3398044"/>
                        <a:ext cx="4445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994415"/>
              </p:ext>
            </p:extLst>
          </p:nvPr>
        </p:nvGraphicFramePr>
        <p:xfrm>
          <a:off x="5386388" y="2587625"/>
          <a:ext cx="48101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6" name="方程式" r:id="rId8" imgW="317160" imgH="177480" progId="Equation.3">
                  <p:embed/>
                </p:oleObj>
              </mc:Choice>
              <mc:Fallback>
                <p:oleObj name="方程式" r:id="rId8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2587625"/>
                        <a:ext cx="48101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>
            <p:extLst/>
          </p:nvPr>
        </p:nvGraphicFramePr>
        <p:xfrm>
          <a:off x="6319997" y="2801362"/>
          <a:ext cx="3651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" name="方程式" r:id="rId10" imgW="241200" imgH="177480" progId="Equation.3">
                  <p:embed/>
                </p:oleObj>
              </mc:Choice>
              <mc:Fallback>
                <p:oleObj name="方程式" r:id="rId10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997" y="2801362"/>
                        <a:ext cx="3651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>
            <p:extLst/>
          </p:nvPr>
        </p:nvGraphicFramePr>
        <p:xfrm>
          <a:off x="7438463" y="3073874"/>
          <a:ext cx="2301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" name="方程式" r:id="rId12" imgW="152280" imgH="164880" progId="Equation.3">
                  <p:embed/>
                </p:oleObj>
              </mc:Choice>
              <mc:Fallback>
                <p:oleObj name="方程式" r:id="rId12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463" y="3073874"/>
                        <a:ext cx="2301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" name="Picture 4" descr="02-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9" b="22990"/>
          <a:stretch>
            <a:fillRect/>
          </a:stretch>
        </p:blipFill>
        <p:spPr bwMode="auto">
          <a:xfrm>
            <a:off x="90586" y="4298410"/>
            <a:ext cx="3227685" cy="234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上彎箭號 77"/>
          <p:cNvSpPr/>
          <p:nvPr/>
        </p:nvSpPr>
        <p:spPr>
          <a:xfrm flipH="1" flipV="1">
            <a:off x="1120460" y="3021502"/>
            <a:ext cx="2832941" cy="11756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036000"/>
              </p:ext>
            </p:extLst>
          </p:nvPr>
        </p:nvGraphicFramePr>
        <p:xfrm>
          <a:off x="3645932" y="4933468"/>
          <a:ext cx="15748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" name="方程式" r:id="rId15" imgW="672840" imgH="228600" progId="Equation.3">
                  <p:embed/>
                </p:oleObj>
              </mc:Choice>
              <mc:Fallback>
                <p:oleObj name="方程式" r:id="rId15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5932" y="4933468"/>
                        <a:ext cx="15748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990368"/>
              </p:ext>
            </p:extLst>
          </p:nvPr>
        </p:nvGraphicFramePr>
        <p:xfrm>
          <a:off x="3706257" y="5771268"/>
          <a:ext cx="14541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0" name="方程式" r:id="rId17" imgW="622080" imgH="228600" progId="Equation.3">
                  <p:embed/>
                </p:oleObj>
              </mc:Choice>
              <mc:Fallback>
                <p:oleObj name="方程式" r:id="rId17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257" y="5771268"/>
                        <a:ext cx="14541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矩形 58"/>
          <p:cNvSpPr/>
          <p:nvPr/>
        </p:nvSpPr>
        <p:spPr>
          <a:xfrm>
            <a:off x="4293569" y="2363436"/>
            <a:ext cx="1656579" cy="174803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4071989" y="2182283"/>
            <a:ext cx="2613133" cy="203058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7" name="直線接點 106"/>
          <p:cNvCxnSpPr/>
          <p:nvPr/>
        </p:nvCxnSpPr>
        <p:spPr>
          <a:xfrm flipH="1" flipV="1">
            <a:off x="6494090" y="4747849"/>
            <a:ext cx="2102514" cy="9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>
            <a:off x="7776035" y="4738820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6495291" y="4738820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7712294" y="4999991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 rot="5400000">
            <a:off x="7089766" y="4567283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9" name="群組 68"/>
          <p:cNvGrpSpPr/>
          <p:nvPr/>
        </p:nvGrpSpPr>
        <p:grpSpPr>
          <a:xfrm>
            <a:off x="6301352" y="5316181"/>
            <a:ext cx="387035" cy="426328"/>
            <a:chOff x="1305397" y="4144169"/>
            <a:chExt cx="387035" cy="426328"/>
          </a:xfrm>
        </p:grpSpPr>
        <p:sp>
          <p:nvSpPr>
            <p:cNvPr id="70" name="橢圓 69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文字方塊 82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群組 83"/>
          <p:cNvGrpSpPr/>
          <p:nvPr/>
        </p:nvGrpSpPr>
        <p:grpSpPr>
          <a:xfrm>
            <a:off x="7572673" y="5614815"/>
            <a:ext cx="387035" cy="426328"/>
            <a:chOff x="1305397" y="4144169"/>
            <a:chExt cx="387035" cy="426328"/>
          </a:xfrm>
        </p:grpSpPr>
        <p:sp>
          <p:nvSpPr>
            <p:cNvPr id="88" name="橢圓 87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383992"/>
              </p:ext>
            </p:extLst>
          </p:nvPr>
        </p:nvGraphicFramePr>
        <p:xfrm>
          <a:off x="5861855" y="5363549"/>
          <a:ext cx="4635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1" name="方程式" r:id="rId19" imgW="304560" imgH="177480" progId="Equation.3">
                  <p:embed/>
                </p:oleObj>
              </mc:Choice>
              <mc:Fallback>
                <p:oleObj name="方程式" r:id="rId19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855" y="5363549"/>
                        <a:ext cx="46355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24127"/>
              </p:ext>
            </p:extLst>
          </p:nvPr>
        </p:nvGraphicFramePr>
        <p:xfrm>
          <a:off x="7200945" y="5670730"/>
          <a:ext cx="4445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2" name="方程式" r:id="rId20" imgW="291960" imgH="177480" progId="Equation.3">
                  <p:embed/>
                </p:oleObj>
              </mc:Choice>
              <mc:Fallback>
                <p:oleObj name="方程式" r:id="rId20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45" y="5670730"/>
                        <a:ext cx="4445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693384"/>
              </p:ext>
            </p:extLst>
          </p:nvPr>
        </p:nvGraphicFramePr>
        <p:xfrm>
          <a:off x="6914368" y="4860311"/>
          <a:ext cx="48101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3" name="方程式" r:id="rId21" imgW="317160" imgH="177480" progId="Equation.3">
                  <p:embed/>
                </p:oleObj>
              </mc:Choice>
              <mc:Fallback>
                <p:oleObj name="方程式" r:id="rId21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368" y="4860311"/>
                        <a:ext cx="48101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124085"/>
              </p:ext>
            </p:extLst>
          </p:nvPr>
        </p:nvGraphicFramePr>
        <p:xfrm>
          <a:off x="7847977" y="5074048"/>
          <a:ext cx="3651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4" name="方程式" r:id="rId22" imgW="241200" imgH="177480" progId="Equation.3">
                  <p:embed/>
                </p:oleObj>
              </mc:Choice>
              <mc:Fallback>
                <p:oleObj name="方程式" r:id="rId22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977" y="5074048"/>
                        <a:ext cx="3651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8273076" y="4836225"/>
            <a:ext cx="412462" cy="1499544"/>
            <a:chOff x="8380321" y="4779034"/>
            <a:chExt cx="412462" cy="1499544"/>
          </a:xfrm>
        </p:grpSpPr>
        <p:graphicFrame>
          <p:nvGraphicFramePr>
            <p:cNvPr id="10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421734"/>
                </p:ext>
              </p:extLst>
            </p:nvPr>
          </p:nvGraphicFramePr>
          <p:xfrm>
            <a:off x="8408503" y="5437530"/>
            <a:ext cx="309562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45" name="方程式" r:id="rId23" imgW="203040" imgH="228600" progId="Equation.3">
                    <p:embed/>
                  </p:oleObj>
                </mc:Choice>
                <mc:Fallback>
                  <p:oleObj name="方程式" r:id="rId23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08503" y="5437530"/>
                          <a:ext cx="309562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文字方塊 103"/>
            <p:cNvSpPr txBox="1"/>
            <p:nvPr/>
          </p:nvSpPr>
          <p:spPr>
            <a:xfrm>
              <a:off x="8380321" y="4779034"/>
              <a:ext cx="390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+</a:t>
              </a:r>
              <a:endParaRPr lang="zh-TW" altLang="en-US" sz="2400" dirty="0"/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8401986" y="5816913"/>
              <a:ext cx="390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-</a:t>
              </a:r>
              <a:endParaRPr lang="zh-TW" altLang="en-US" sz="2400" dirty="0"/>
            </a:p>
          </p:txBody>
        </p:sp>
      </p:grpSp>
      <p:cxnSp>
        <p:nvCxnSpPr>
          <p:cNvPr id="106" name="直線接點 105"/>
          <p:cNvCxnSpPr/>
          <p:nvPr/>
        </p:nvCxnSpPr>
        <p:spPr>
          <a:xfrm flipH="1" flipV="1">
            <a:off x="6510158" y="6269430"/>
            <a:ext cx="2102514" cy="9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0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of </a:t>
            </a:r>
            <a:r>
              <a:rPr lang="en-US" altLang="zh-TW" dirty="0" err="1" smtClean="0"/>
              <a:t>Thevenin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8443" y="1721316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Use </a:t>
            </a:r>
            <a:r>
              <a:rPr lang="en-US" altLang="zh-TW" sz="2400" dirty="0" err="1" smtClean="0"/>
              <a:t>Thevenin</a:t>
            </a:r>
            <a:r>
              <a:rPr lang="en-US" altLang="zh-TW" sz="2400" dirty="0" smtClean="0"/>
              <a:t> Theorem several times</a:t>
            </a:r>
            <a:endParaRPr lang="zh-TW" altLang="en-US" sz="2400" dirty="0"/>
          </a:p>
        </p:txBody>
      </p:sp>
      <p:cxnSp>
        <p:nvCxnSpPr>
          <p:cNvPr id="51" name="直線接點 50"/>
          <p:cNvCxnSpPr/>
          <p:nvPr/>
        </p:nvCxnSpPr>
        <p:spPr>
          <a:xfrm flipH="1">
            <a:off x="4967311" y="2466135"/>
            <a:ext cx="2327705" cy="54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7295015" y="2464989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4967311" y="2466134"/>
            <a:ext cx="4762" cy="15224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 rot="5400000">
            <a:off x="5561786" y="2294597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221023" y="2980259"/>
            <a:ext cx="120335" cy="394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4773372" y="3043495"/>
            <a:ext cx="387035" cy="426328"/>
            <a:chOff x="1305397" y="4144169"/>
            <a:chExt cx="387035" cy="426328"/>
          </a:xfrm>
        </p:grpSpPr>
        <p:sp>
          <p:nvSpPr>
            <p:cNvPr id="16" name="橢圓 15"/>
            <p:cNvSpPr/>
            <p:nvPr/>
          </p:nvSpPr>
          <p:spPr>
            <a:xfrm>
              <a:off x="1305397" y="4144169"/>
              <a:ext cx="387035" cy="3905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375089" y="4221684"/>
              <a:ext cx="28575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altLang="zh-TW" dirty="0" smtClean="0">
                  <a:solidFill>
                    <a:schemeClr val="bg1"/>
                  </a:solidFill>
                </a:rPr>
                <a:t>+</a:t>
              </a:r>
            </a:p>
            <a:p>
              <a:pPr algn="ctr">
                <a:lnSpc>
                  <a:spcPts val="1000"/>
                </a:lnSpc>
              </a:pPr>
              <a:r>
                <a:rPr lang="en-US" altLang="zh-TW" dirty="0">
                  <a:solidFill>
                    <a:schemeClr val="bg1"/>
                  </a:solidFill>
                </a:rPr>
                <a:t>-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5" name="直線單箭頭接點 34"/>
          <p:cNvCxnSpPr/>
          <p:nvPr/>
        </p:nvCxnSpPr>
        <p:spPr>
          <a:xfrm flipV="1">
            <a:off x="7140868" y="2980259"/>
            <a:ext cx="295035" cy="354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>
            <a:off x="4967311" y="3988595"/>
            <a:ext cx="2327705" cy="31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199137"/>
              </p:ext>
            </p:extLst>
          </p:nvPr>
        </p:nvGraphicFramePr>
        <p:xfrm>
          <a:off x="4343400" y="3090863"/>
          <a:ext cx="4445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方程式" r:id="rId3" imgW="291960" imgH="177480" progId="Equation.3">
                  <p:embed/>
                </p:oleObj>
              </mc:Choice>
              <mc:Fallback>
                <p:oleObj name="方程式" r:id="rId3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090863"/>
                        <a:ext cx="4445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870795"/>
              </p:ext>
            </p:extLst>
          </p:nvPr>
        </p:nvGraphicFramePr>
        <p:xfrm>
          <a:off x="5184775" y="2559050"/>
          <a:ext cx="8858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方程式" r:id="rId5" imgW="583920" imgH="215640" progId="Equation.3">
                  <p:embed/>
                </p:oleObj>
              </mc:Choice>
              <mc:Fallback>
                <p:oleObj name="方程式" r:id="rId5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75" y="2559050"/>
                        <a:ext cx="8858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>
            <p:extLst/>
          </p:nvPr>
        </p:nvGraphicFramePr>
        <p:xfrm>
          <a:off x="7438463" y="3073874"/>
          <a:ext cx="2301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" name="方程式" r:id="rId7" imgW="152280" imgH="164880" progId="Equation.3">
                  <p:embed/>
                </p:oleObj>
              </mc:Choice>
              <mc:Fallback>
                <p:oleObj name="方程式" r:id="rId7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463" y="3073874"/>
                        <a:ext cx="2301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矩形 63"/>
          <p:cNvSpPr/>
          <p:nvPr/>
        </p:nvSpPr>
        <p:spPr>
          <a:xfrm>
            <a:off x="4333875" y="2182283"/>
            <a:ext cx="2351247" cy="2030580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846285"/>
              </p:ext>
            </p:extLst>
          </p:nvPr>
        </p:nvGraphicFramePr>
        <p:xfrm>
          <a:off x="5037528" y="4563171"/>
          <a:ext cx="21669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方程式" r:id="rId9" imgW="927000" imgH="228600" progId="Equation.3">
                  <p:embed/>
                </p:oleObj>
              </mc:Choice>
              <mc:Fallback>
                <p:oleObj name="方程式" r:id="rId9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528" y="4563171"/>
                        <a:ext cx="21669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9299"/>
              </p:ext>
            </p:extLst>
          </p:nvPr>
        </p:nvGraphicFramePr>
        <p:xfrm>
          <a:off x="4333875" y="5312208"/>
          <a:ext cx="37147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方程式" r:id="rId11" imgW="1384200" imgH="457200" progId="Equation.3">
                  <p:embed/>
                </p:oleObj>
              </mc:Choice>
              <mc:Fallback>
                <p:oleObj name="方程式" r:id="rId11" imgW="1384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5312208"/>
                        <a:ext cx="37147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4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Remind – Exercise 3.3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value of R</a:t>
            </a:r>
            <a:r>
              <a:rPr lang="en-US" altLang="zh-TW" baseline="-25000" dirty="0" smtClean="0"/>
              <a:t>L</a:t>
            </a:r>
            <a:r>
              <a:rPr lang="en-US" altLang="zh-TW" dirty="0" smtClean="0"/>
              <a:t> should be used to obtain the maximum available power?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85" y="2845110"/>
            <a:ext cx="4107052" cy="198518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9346" y="2845110"/>
            <a:ext cx="2071760" cy="2170415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4712802" y="3733011"/>
            <a:ext cx="588935" cy="480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75983" y="2845110"/>
            <a:ext cx="2931118" cy="2119744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014572"/>
              </p:ext>
            </p:extLst>
          </p:nvPr>
        </p:nvGraphicFramePr>
        <p:xfrm>
          <a:off x="6005997" y="2780991"/>
          <a:ext cx="9794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5" name="方程式" r:id="rId5" imgW="419040" imgH="228600" progId="Equation.3">
                  <p:embed/>
                </p:oleObj>
              </mc:Choice>
              <mc:Fallback>
                <p:oleObj name="方程式" r:id="rId5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997" y="2780991"/>
                        <a:ext cx="9794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72916"/>
              </p:ext>
            </p:extLst>
          </p:nvPr>
        </p:nvGraphicFramePr>
        <p:xfrm>
          <a:off x="6011338" y="4281161"/>
          <a:ext cx="12477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6" name="方程式" r:id="rId7" imgW="533160" imgH="228600" progId="Equation.3">
                  <p:embed/>
                </p:oleObj>
              </mc:Choice>
              <mc:Fallback>
                <p:oleObj name="方程式" r:id="rId7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338" y="4281161"/>
                        <a:ext cx="12477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557471"/>
              </p:ext>
            </p:extLst>
          </p:nvPr>
        </p:nvGraphicFramePr>
        <p:xfrm>
          <a:off x="5986669" y="5245101"/>
          <a:ext cx="7429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7" name="方程式" r:id="rId9" imgW="317160" imgH="177480" progId="Equation.3">
                  <p:embed/>
                </p:oleObj>
              </mc:Choice>
              <mc:Fallback>
                <p:oleObj name="方程式" r:id="rId9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669" y="5245101"/>
                        <a:ext cx="7429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71105" y="3208516"/>
            <a:ext cx="1099981" cy="179172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533102" y="2841587"/>
            <a:ext cx="2160880" cy="2308873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484164"/>
              </p:ext>
            </p:extLst>
          </p:nvPr>
        </p:nvGraphicFramePr>
        <p:xfrm>
          <a:off x="8361437" y="4344385"/>
          <a:ext cx="56356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8" name="方程式" r:id="rId12" imgW="241200" imgH="164880" progId="Equation.3">
                  <p:embed/>
                </p:oleObj>
              </mc:Choice>
              <mc:Fallback>
                <p:oleObj name="方程式" r:id="rId12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1437" y="4344385"/>
                        <a:ext cx="56356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682727"/>
              </p:ext>
            </p:extLst>
          </p:nvPr>
        </p:nvGraphicFramePr>
        <p:xfrm>
          <a:off x="6952456" y="5234224"/>
          <a:ext cx="9810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9" name="方程式" r:id="rId14" imgW="419040" imgH="177480" progId="Equation.3">
                  <p:embed/>
                </p:oleObj>
              </mc:Choice>
              <mc:Fallback>
                <p:oleObj name="方程式" r:id="rId14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2456" y="5234224"/>
                        <a:ext cx="9810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586873"/>
              </p:ext>
            </p:extLst>
          </p:nvPr>
        </p:nvGraphicFramePr>
        <p:xfrm>
          <a:off x="5160169" y="5877410"/>
          <a:ext cx="16621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0" name="方程式" r:id="rId16" imgW="711000" imgH="215640" progId="Equation.3">
                  <p:embed/>
                </p:oleObj>
              </mc:Choice>
              <mc:Fallback>
                <p:oleObj name="方程式" r:id="rId16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169" y="5877410"/>
                        <a:ext cx="1662112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944051"/>
              </p:ext>
            </p:extLst>
          </p:nvPr>
        </p:nvGraphicFramePr>
        <p:xfrm>
          <a:off x="7063084" y="5888897"/>
          <a:ext cx="16049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1" name="方程式" r:id="rId18" imgW="685800" imgH="228600" progId="Equation.3">
                  <p:embed/>
                </p:oleObj>
              </mc:Choice>
              <mc:Fallback>
                <p:oleObj name="方程式" r:id="rId18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3084" y="5888897"/>
                        <a:ext cx="1604963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線單箭頭接點 17"/>
          <p:cNvCxnSpPr/>
          <p:nvPr/>
        </p:nvCxnSpPr>
        <p:spPr>
          <a:xfrm flipH="1">
            <a:off x="1704300" y="3320741"/>
            <a:ext cx="155498" cy="21749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2755965" y="4001966"/>
            <a:ext cx="265784" cy="17608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014583"/>
              </p:ext>
            </p:extLst>
          </p:nvPr>
        </p:nvGraphicFramePr>
        <p:xfrm>
          <a:off x="1203325" y="5564188"/>
          <a:ext cx="9794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2" name="方程式" r:id="rId20" imgW="419040" imgH="177480" progId="Equation.3">
                  <p:embed/>
                </p:oleObj>
              </mc:Choice>
              <mc:Fallback>
                <p:oleObj name="方程式" r:id="rId20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5564188"/>
                        <a:ext cx="97948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096695"/>
              </p:ext>
            </p:extLst>
          </p:nvPr>
        </p:nvGraphicFramePr>
        <p:xfrm>
          <a:off x="2636838" y="5845175"/>
          <a:ext cx="8302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3" name="方程式" r:id="rId22" imgW="355320" imgH="177480" progId="Equation.3">
                  <p:embed/>
                </p:oleObj>
              </mc:Choice>
              <mc:Fallback>
                <p:oleObj name="方程式" r:id="rId22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5845175"/>
                        <a:ext cx="8302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356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altLang="zh-TW" cap="all" dirty="0"/>
              <a:t>1ST ORDER DIFFERENTIABLE EQUATIONS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en-US" altLang="zh-TW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US" altLang="zh-TW" dirty="0" smtClean="0">
                <a:solidFill>
                  <a:srgbClr val="0070C0"/>
                </a:solidFill>
                <a:hlinkClick r:id="rId3"/>
              </a:rPr>
              <a:t>www.youtube.com/watch?v=2s9z1zLOAJY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en-US" altLang="zh-TW" cap="all" dirty="0" smtClean="0"/>
              <a:t>2nd </a:t>
            </a:r>
            <a:r>
              <a:rPr lang="en-US" altLang="zh-TW" cap="all" dirty="0"/>
              <a:t>ORDER DIFFERENTIABLE EQUATIONS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u="sng" dirty="0">
                <a:solidFill>
                  <a:srgbClr val="0070C0"/>
                </a:solidFill>
              </a:rPr>
              <a:t>https://www.khanacademy.org/math/differential-equations/second-order-differential-equations/linear-homogeneous-2nd-order/v/2nd-order-linear-homogeneous-differential-equations-1</a:t>
            </a:r>
          </a:p>
          <a:p>
            <a:endParaRPr lang="zh-TW" alt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2505641" y="2366437"/>
          <a:ext cx="3309937" cy="967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方程式" r:id="rId4" imgW="1346040" imgH="393480" progId="Equation.3">
                  <p:embed/>
                </p:oleObj>
              </mc:Choice>
              <mc:Fallback>
                <p:oleObj name="方程式" r:id="rId4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641" y="2366437"/>
                        <a:ext cx="3309937" cy="967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1983921" y="4338860"/>
          <a:ext cx="49323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方程式" r:id="rId6" imgW="2006280" imgH="419040" progId="Equation.3">
                  <p:embed/>
                </p:oleObj>
              </mc:Choice>
              <mc:Fallback>
                <p:oleObj name="方程式" r:id="rId6" imgW="2006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921" y="4338860"/>
                        <a:ext cx="493236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411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Appendix – </a:t>
            </a:r>
            <a:br>
              <a:rPr lang="en-US" altLang="zh-TW" dirty="0" smtClean="0"/>
            </a:br>
            <a:r>
              <a:rPr lang="en-US" altLang="zh-TW" dirty="0" smtClean="0"/>
              <a:t>Non-linear Elements</a:t>
            </a:r>
          </a:p>
        </p:txBody>
      </p:sp>
    </p:spTree>
    <p:extLst>
      <p:ext uri="{BB962C8B-B14F-4D97-AF65-F5344CB8AC3E}">
        <p14:creationId xmlns:p14="http://schemas.microsoft.com/office/powerpoint/2010/main" val="24277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5680664" y="1700348"/>
            <a:ext cx="2054080" cy="2035176"/>
            <a:chOff x="2580229" y="2864647"/>
            <a:chExt cx="1482387" cy="1689919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130497" y="2889174"/>
              <a:ext cx="932119" cy="1602953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2580229" y="2864647"/>
              <a:ext cx="1001772" cy="16899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pic>
        <p:nvPicPr>
          <p:cNvPr id="24" name="圖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5774" y="1405322"/>
            <a:ext cx="2579499" cy="2455186"/>
          </a:xfrm>
          <a:prstGeom prst="rect">
            <a:avLst/>
          </a:prstGeom>
        </p:spPr>
      </p:pic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35879"/>
              </p:ext>
            </p:extLst>
          </p:nvPr>
        </p:nvGraphicFramePr>
        <p:xfrm>
          <a:off x="3796737" y="2465352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" name="方程式" r:id="rId5" imgW="203040" imgH="228600" progId="Equation.3">
                  <p:embed/>
                </p:oleObj>
              </mc:Choice>
              <mc:Fallback>
                <p:oleObj name="方程式" r:id="rId5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737" y="2465352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348431"/>
              </p:ext>
            </p:extLst>
          </p:nvPr>
        </p:nvGraphicFramePr>
        <p:xfrm>
          <a:off x="3855008" y="1975168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" name="方程式" r:id="rId7" imgW="139680" imgH="139680" progId="Equation.3">
                  <p:embed/>
                </p:oleObj>
              </mc:Choice>
              <mc:Fallback>
                <p:oleObj name="方程式" r:id="rId7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008" y="1975168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678812"/>
              </p:ext>
            </p:extLst>
          </p:nvPr>
        </p:nvGraphicFramePr>
        <p:xfrm>
          <a:off x="3844237" y="3266062"/>
          <a:ext cx="290513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7" name="方程式" r:id="rId9" imgW="126720" imgH="75960" progId="Equation.3">
                  <p:embed/>
                </p:oleObj>
              </mc:Choice>
              <mc:Fallback>
                <p:oleObj name="方程式" r:id="rId9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37" y="3266062"/>
                        <a:ext cx="290513" cy="17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800247"/>
              </p:ext>
            </p:extLst>
          </p:nvPr>
        </p:nvGraphicFramePr>
        <p:xfrm>
          <a:off x="7472806" y="2608576"/>
          <a:ext cx="2619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8" name="方程式" r:id="rId11" imgW="114120" imgH="139680" progId="Equation.3">
                  <p:embed/>
                </p:oleObj>
              </mc:Choice>
              <mc:Fallback>
                <p:oleObj name="方程式" r:id="rId11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806" y="2608576"/>
                        <a:ext cx="2619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893674"/>
              </p:ext>
            </p:extLst>
          </p:nvPr>
        </p:nvGraphicFramePr>
        <p:xfrm>
          <a:off x="7450825" y="1963923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9" name="方程式" r:id="rId13" imgW="139680" imgH="139680" progId="Equation.3">
                  <p:embed/>
                </p:oleObj>
              </mc:Choice>
              <mc:Fallback>
                <p:oleObj name="方程式" r:id="rId13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825" y="1963923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91822"/>
              </p:ext>
            </p:extLst>
          </p:nvPr>
        </p:nvGraphicFramePr>
        <p:xfrm>
          <a:off x="7440054" y="3254817"/>
          <a:ext cx="290513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0" name="方程式" r:id="rId14" imgW="126720" imgH="75960" progId="Equation.3">
                  <p:embed/>
                </p:oleObj>
              </mc:Choice>
              <mc:Fallback>
                <p:oleObj name="方程式" r:id="rId14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054" y="3254817"/>
                        <a:ext cx="290513" cy="17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350257"/>
              </p:ext>
            </p:extLst>
          </p:nvPr>
        </p:nvGraphicFramePr>
        <p:xfrm>
          <a:off x="7730567" y="2563598"/>
          <a:ext cx="9302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1" name="方程式" r:id="rId15" imgW="406080" imgH="177480" progId="Equation.3">
                  <p:embed/>
                </p:oleObj>
              </mc:Choice>
              <mc:Fallback>
                <p:oleObj name="方程式" r:id="rId15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0567" y="2563598"/>
                        <a:ext cx="9302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518070"/>
              </p:ext>
            </p:extLst>
          </p:nvPr>
        </p:nvGraphicFramePr>
        <p:xfrm>
          <a:off x="967275" y="2557970"/>
          <a:ext cx="9302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" name="方程式" r:id="rId17" imgW="406080" imgH="177480" progId="Equation.3">
                  <p:embed/>
                </p:oleObj>
              </mc:Choice>
              <mc:Fallback>
                <p:oleObj name="方程式" r:id="rId17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275" y="2557970"/>
                        <a:ext cx="9302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群組 32"/>
          <p:cNvGrpSpPr/>
          <p:nvPr/>
        </p:nvGrpSpPr>
        <p:grpSpPr>
          <a:xfrm>
            <a:off x="5680664" y="4075389"/>
            <a:ext cx="2054080" cy="2035176"/>
            <a:chOff x="2580229" y="2864647"/>
            <a:chExt cx="1482387" cy="1689919"/>
          </a:xfrm>
        </p:grpSpPr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130497" y="2889174"/>
              <a:ext cx="932119" cy="1602953"/>
            </a:xfrm>
            <a:prstGeom prst="rect">
              <a:avLst/>
            </a:prstGeom>
          </p:spPr>
        </p:pic>
        <p:sp>
          <p:nvSpPr>
            <p:cNvPr id="35" name="矩形 34"/>
            <p:cNvSpPr/>
            <p:nvPr/>
          </p:nvSpPr>
          <p:spPr>
            <a:xfrm>
              <a:off x="2580229" y="2864647"/>
              <a:ext cx="1001772" cy="16899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7452804" y="4423784"/>
            <a:ext cx="319088" cy="1398618"/>
            <a:chOff x="7478786" y="4770652"/>
            <a:chExt cx="319088" cy="1398618"/>
          </a:xfrm>
        </p:grpSpPr>
        <p:graphicFrame>
          <p:nvGraphicFramePr>
            <p:cNvPr id="3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5784806"/>
                </p:ext>
              </p:extLst>
            </p:nvPr>
          </p:nvGraphicFramePr>
          <p:xfrm>
            <a:off x="7498788" y="5330485"/>
            <a:ext cx="261938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3" name="方程式" r:id="rId19" imgW="114120" imgH="139680" progId="Equation.3">
                    <p:embed/>
                  </p:oleObj>
                </mc:Choice>
                <mc:Fallback>
                  <p:oleObj name="方程式" r:id="rId19" imgW="1141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8788" y="5330485"/>
                          <a:ext cx="261938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4614779"/>
                </p:ext>
              </p:extLst>
            </p:nvPr>
          </p:nvGraphicFramePr>
          <p:xfrm>
            <a:off x="7478786" y="5851770"/>
            <a:ext cx="31908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4" name="方程式" r:id="rId21" imgW="139680" imgH="139680" progId="Equation.3">
                    <p:embed/>
                  </p:oleObj>
                </mc:Choice>
                <mc:Fallback>
                  <p:oleObj name="方程式" r:id="rId21" imgW="1396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8786" y="5851770"/>
                          <a:ext cx="319088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2302470"/>
                </p:ext>
              </p:extLst>
            </p:nvPr>
          </p:nvGraphicFramePr>
          <p:xfrm>
            <a:off x="7478786" y="4770652"/>
            <a:ext cx="290513" cy="173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5" name="方程式" r:id="rId22" imgW="126720" imgH="75960" progId="Equation.3">
                    <p:embed/>
                  </p:oleObj>
                </mc:Choice>
                <mc:Fallback>
                  <p:oleObj name="方程式" r:id="rId22" imgW="126720" imgH="75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8786" y="4770652"/>
                          <a:ext cx="290513" cy="173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063620"/>
              </p:ext>
            </p:extLst>
          </p:nvPr>
        </p:nvGraphicFramePr>
        <p:xfrm>
          <a:off x="7732538" y="4892527"/>
          <a:ext cx="11636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6" name="方程式" r:id="rId23" imgW="507960" imgH="177480" progId="Equation.3">
                  <p:embed/>
                </p:oleObj>
              </mc:Choice>
              <mc:Fallback>
                <p:oleObj name="方程式" r:id="rId23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538" y="4892527"/>
                        <a:ext cx="116363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群組 46"/>
          <p:cNvGrpSpPr/>
          <p:nvPr/>
        </p:nvGrpSpPr>
        <p:grpSpPr>
          <a:xfrm>
            <a:off x="1766362" y="3824509"/>
            <a:ext cx="2435362" cy="2305050"/>
            <a:chOff x="1419800" y="4351486"/>
            <a:chExt cx="2435362" cy="2305050"/>
          </a:xfrm>
        </p:grpSpPr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559637" y="4351486"/>
              <a:ext cx="2295525" cy="2305050"/>
            </a:xfrm>
            <a:prstGeom prst="rect">
              <a:avLst/>
            </a:prstGeom>
          </p:spPr>
        </p:pic>
        <p:graphicFrame>
          <p:nvGraphicFramePr>
            <p:cNvPr id="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2100225"/>
                </p:ext>
              </p:extLst>
            </p:nvPr>
          </p:nvGraphicFramePr>
          <p:xfrm>
            <a:off x="1419800" y="4961525"/>
            <a:ext cx="379033" cy="42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17" name="方程式" r:id="rId26" imgW="203040" imgH="228600" progId="Equation.3">
                    <p:embed/>
                  </p:oleObj>
                </mc:Choice>
                <mc:Fallback>
                  <p:oleObj name="方程式" r:id="rId26" imgW="2030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9800" y="4961525"/>
                          <a:ext cx="379033" cy="425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3670"/>
              </p:ext>
            </p:extLst>
          </p:nvPr>
        </p:nvGraphicFramePr>
        <p:xfrm>
          <a:off x="3886923" y="5547709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" name="方程式" r:id="rId27" imgW="139680" imgH="139680" progId="Equation.3">
                  <p:embed/>
                </p:oleObj>
              </mc:Choice>
              <mc:Fallback>
                <p:oleObj name="方程式" r:id="rId27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923" y="5547709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382532"/>
              </p:ext>
            </p:extLst>
          </p:nvPr>
        </p:nvGraphicFramePr>
        <p:xfrm>
          <a:off x="3844232" y="4394359"/>
          <a:ext cx="290513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9" name="方程式" r:id="rId28" imgW="126720" imgH="75960" progId="Equation.3">
                  <p:embed/>
                </p:oleObj>
              </mc:Choice>
              <mc:Fallback>
                <p:oleObj name="方程式" r:id="rId28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32" y="4394359"/>
                        <a:ext cx="290513" cy="17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268481"/>
              </p:ext>
            </p:extLst>
          </p:nvPr>
        </p:nvGraphicFramePr>
        <p:xfrm>
          <a:off x="3828826" y="4759306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0" name="方程式" r:id="rId29" imgW="203040" imgH="228600" progId="Equation.3">
                  <p:embed/>
                </p:oleObj>
              </mc:Choice>
              <mc:Fallback>
                <p:oleObj name="方程式" r:id="rId29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826" y="4759306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05515"/>
              </p:ext>
            </p:extLst>
          </p:nvPr>
        </p:nvGraphicFramePr>
        <p:xfrm>
          <a:off x="967275" y="5141986"/>
          <a:ext cx="11636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1" name="方程式" r:id="rId30" imgW="507960" imgH="177480" progId="Equation.3">
                  <p:embed/>
                </p:oleObj>
              </mc:Choice>
              <mc:Fallback>
                <p:oleObj name="方程式" r:id="rId30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275" y="5141986"/>
                        <a:ext cx="116363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文字方塊 47"/>
          <p:cNvSpPr txBox="1"/>
          <p:nvPr/>
        </p:nvSpPr>
        <p:spPr>
          <a:xfrm>
            <a:off x="980101" y="3439099"/>
            <a:ext cx="1107996" cy="8868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TW" sz="6000" dirty="0" smtClean="0"/>
              <a:t>=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- </a:t>
            </a:r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en-US" altLang="zh-TW" dirty="0">
                <a:cs typeface="Times New Roman" panose="02020603050405020304" pitchFamily="18" charset="0"/>
              </a:rPr>
              <a:t> and Norton Theorem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2218698" y="6199344"/>
            <a:ext cx="6296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same concept is applied on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sc</a:t>
            </a:r>
            <a:r>
              <a:rPr lang="en-US" altLang="zh-TW" sz="2800" dirty="0" smtClean="0"/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5209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Non-linear Elements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62" y="2481103"/>
            <a:ext cx="7816884" cy="2757325"/>
          </a:xfrm>
        </p:spPr>
      </p:pic>
      <p:sp>
        <p:nvSpPr>
          <p:cNvPr id="5" name="矩形 4"/>
          <p:cNvSpPr/>
          <p:nvPr/>
        </p:nvSpPr>
        <p:spPr>
          <a:xfrm>
            <a:off x="1852046" y="5424406"/>
            <a:ext cx="5215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200" dirty="0" smtClean="0"/>
              <a:t>(</a:t>
            </a:r>
            <a:r>
              <a:rPr lang="zh-TW" altLang="en-US" sz="1200" dirty="0" smtClean="0"/>
              <a:t>http</a:t>
            </a:r>
            <a:r>
              <a:rPr lang="zh-TW" altLang="en-US" sz="1200" dirty="0"/>
              <a:t>://www-inst.eecs.berkeley.edu/~ee42/sp03/LectNotes/42_05_6</a:t>
            </a:r>
            <a:r>
              <a:rPr lang="zh-TW" altLang="en-US" sz="1200" dirty="0" smtClean="0"/>
              <a:t>.pdf</a:t>
            </a:r>
            <a:r>
              <a:rPr lang="en-US" altLang="zh-TW" sz="1200" dirty="0" smtClean="0"/>
              <a:t>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555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Non-linear Elements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95" y="2450105"/>
            <a:ext cx="5499609" cy="329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Non-linear Elements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3" y="2047114"/>
            <a:ext cx="4320695" cy="417243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166" y="2712202"/>
            <a:ext cx="3520184" cy="211211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995166" y="5089694"/>
            <a:ext cx="361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Which operating regions?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29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3" y="3223648"/>
            <a:ext cx="4626651" cy="323939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Non-linear Elements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31" y="1690689"/>
            <a:ext cx="5382376" cy="2600688"/>
          </a:xfrm>
        </p:spPr>
      </p:pic>
    </p:spTree>
    <p:extLst>
      <p:ext uri="{BB962C8B-B14F-4D97-AF65-F5344CB8AC3E}">
        <p14:creationId xmlns:p14="http://schemas.microsoft.com/office/powerpoint/2010/main" val="33983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- </a:t>
            </a:r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en-US" altLang="zh-TW" dirty="0">
                <a:cs typeface="Times New Roman" panose="02020603050405020304" pitchFamily="18" charset="0"/>
              </a:rPr>
              <a:t> and Norton Theorem</a:t>
            </a:r>
            <a:r>
              <a:rPr lang="en-US" altLang="zh-TW" dirty="0"/>
              <a:t> 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5001892" y="1966118"/>
            <a:ext cx="2054080" cy="2035176"/>
            <a:chOff x="2580229" y="2864647"/>
            <a:chExt cx="1482387" cy="1689919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130497" y="2889174"/>
              <a:ext cx="932119" cy="1602953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2580229" y="2864647"/>
              <a:ext cx="1001772" cy="16899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653318"/>
            <a:ext cx="2579499" cy="2455186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4720418" y="1466677"/>
            <a:ext cx="196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suppress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961311" y="2802828"/>
            <a:ext cx="485214" cy="3930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內容版面配置區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040675" y="2086389"/>
            <a:ext cx="1227034" cy="1867607"/>
          </a:xfrm>
          <a:prstGeom prst="rect">
            <a:avLst/>
          </a:prstGeom>
        </p:spPr>
      </p:pic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3743"/>
              </p:ext>
            </p:extLst>
          </p:nvPr>
        </p:nvGraphicFramePr>
        <p:xfrm>
          <a:off x="3498461" y="2718710"/>
          <a:ext cx="3190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方程式" r:id="rId6" imgW="139680" imgH="228600" progId="Equation.3">
                  <p:embed/>
                </p:oleObj>
              </mc:Choice>
              <mc:Fallback>
                <p:oleObj name="方程式" r:id="rId6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461" y="2718710"/>
                        <a:ext cx="3190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402313"/>
              </p:ext>
            </p:extLst>
          </p:nvPr>
        </p:nvGraphicFramePr>
        <p:xfrm>
          <a:off x="3009322" y="1477094"/>
          <a:ext cx="2603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方程式" r:id="rId8" imgW="114120" imgH="228600" progId="Equation.3">
                  <p:embed/>
                </p:oleObj>
              </mc:Choice>
              <mc:Fallback>
                <p:oleObj name="方程式" r:id="rId8" imgW="114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322" y="1477094"/>
                        <a:ext cx="2603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線單箭頭接點 20"/>
          <p:cNvCxnSpPr/>
          <p:nvPr/>
        </p:nvCxnSpPr>
        <p:spPr>
          <a:xfrm flipH="1">
            <a:off x="2854072" y="1959803"/>
            <a:ext cx="5075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內容版面配置區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971312" y="2086389"/>
            <a:ext cx="1227034" cy="1867607"/>
          </a:xfrm>
          <a:prstGeom prst="rect">
            <a:avLst/>
          </a:prstGeom>
        </p:spPr>
      </p:pic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506520"/>
              </p:ext>
            </p:extLst>
          </p:nvPr>
        </p:nvGraphicFramePr>
        <p:xfrm>
          <a:off x="7429098" y="2718710"/>
          <a:ext cx="3190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方程式" r:id="rId10" imgW="139680" imgH="228600" progId="Equation.3">
                  <p:embed/>
                </p:oleObj>
              </mc:Choice>
              <mc:Fallback>
                <p:oleObj name="方程式" r:id="rId10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098" y="2718710"/>
                        <a:ext cx="3190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364159"/>
              </p:ext>
            </p:extLst>
          </p:nvPr>
        </p:nvGraphicFramePr>
        <p:xfrm>
          <a:off x="6939959" y="1477094"/>
          <a:ext cx="2603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方程式" r:id="rId11" imgW="114120" imgH="228600" progId="Equation.3">
                  <p:embed/>
                </p:oleObj>
              </mc:Choice>
              <mc:Fallback>
                <p:oleObj name="方程式" r:id="rId11" imgW="114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9959" y="1477094"/>
                        <a:ext cx="2603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直線單箭頭接點 24"/>
          <p:cNvCxnSpPr/>
          <p:nvPr/>
        </p:nvCxnSpPr>
        <p:spPr>
          <a:xfrm flipH="1">
            <a:off x="6784709" y="1959803"/>
            <a:ext cx="5075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71123"/>
              </p:ext>
            </p:extLst>
          </p:nvPr>
        </p:nvGraphicFramePr>
        <p:xfrm>
          <a:off x="7781617" y="1103727"/>
          <a:ext cx="11303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方程式" r:id="rId12" imgW="495000" imgH="431640" progId="Equation.3">
                  <p:embed/>
                </p:oleObj>
              </mc:Choice>
              <mc:Fallback>
                <p:oleObj name="方程式" r:id="rId12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617" y="1103727"/>
                        <a:ext cx="113030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群組 35"/>
          <p:cNvGrpSpPr/>
          <p:nvPr/>
        </p:nvGrpSpPr>
        <p:grpSpPr>
          <a:xfrm>
            <a:off x="4720418" y="4086442"/>
            <a:ext cx="3477928" cy="2534617"/>
            <a:chOff x="4720418" y="4086442"/>
            <a:chExt cx="3477928" cy="2534617"/>
          </a:xfrm>
        </p:grpSpPr>
        <p:grpSp>
          <p:nvGrpSpPr>
            <p:cNvPr id="27" name="群組 26"/>
            <p:cNvGrpSpPr/>
            <p:nvPr/>
          </p:nvGrpSpPr>
          <p:grpSpPr>
            <a:xfrm>
              <a:off x="5001892" y="4585883"/>
              <a:ext cx="2054080" cy="2035176"/>
              <a:chOff x="2580229" y="2864647"/>
              <a:chExt cx="1482387" cy="1689919"/>
            </a:xfrm>
          </p:grpSpPr>
          <p:pic>
            <p:nvPicPr>
              <p:cNvPr id="28" name="圖片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130497" y="2889174"/>
                <a:ext cx="932119" cy="1602953"/>
              </a:xfrm>
              <a:prstGeom prst="rect">
                <a:avLst/>
              </a:prstGeom>
            </p:spPr>
          </p:pic>
          <p:sp>
            <p:nvSpPr>
              <p:cNvPr id="29" name="矩形 28"/>
              <p:cNvSpPr/>
              <p:nvPr/>
            </p:nvSpPr>
            <p:spPr>
              <a:xfrm>
                <a:off x="2580229" y="2864647"/>
                <a:ext cx="1001772" cy="1689919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dirty="0" smtClean="0"/>
                  <a:t>Two</a:t>
                </a:r>
              </a:p>
              <a:p>
                <a:pPr algn="ctr"/>
                <a:r>
                  <a:rPr lang="en-US" altLang="zh-TW" sz="2400" dirty="0" smtClean="0"/>
                  <a:t>Terminal</a:t>
                </a:r>
              </a:p>
              <a:p>
                <a:pPr algn="ctr"/>
                <a:r>
                  <a:rPr lang="en-US" altLang="zh-TW" sz="2400" dirty="0" smtClean="0"/>
                  <a:t>Network</a:t>
                </a:r>
              </a:p>
            </p:txBody>
          </p:sp>
        </p:grpSp>
        <p:sp>
          <p:nvSpPr>
            <p:cNvPr id="30" name="文字方塊 29"/>
            <p:cNvSpPr txBox="1"/>
            <p:nvPr/>
          </p:nvSpPr>
          <p:spPr>
            <a:xfrm>
              <a:off x="4720418" y="4086442"/>
              <a:ext cx="19694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rgbClr val="FF0000"/>
                  </a:solidFill>
                </a:rPr>
                <a:t>suppress</a:t>
              </a:r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pic>
          <p:nvPicPr>
            <p:cNvPr id="31" name="內容版面配置區 3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6971312" y="4706154"/>
              <a:ext cx="1227034" cy="1867607"/>
            </a:xfrm>
            <a:prstGeom prst="rect">
              <a:avLst/>
            </a:prstGeom>
          </p:spPr>
        </p:pic>
        <p:graphicFrame>
          <p:nvGraphicFramePr>
            <p:cNvPr id="3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3108163"/>
                </p:ext>
              </p:extLst>
            </p:nvPr>
          </p:nvGraphicFramePr>
          <p:xfrm>
            <a:off x="7429098" y="5338475"/>
            <a:ext cx="319087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5" name="方程式" r:id="rId14" imgW="139680" imgH="228600" progId="Equation.3">
                    <p:embed/>
                  </p:oleObj>
                </mc:Choice>
                <mc:Fallback>
                  <p:oleObj name="方程式" r:id="rId14" imgW="139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9098" y="5338475"/>
                          <a:ext cx="319087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0470521"/>
                </p:ext>
              </p:extLst>
            </p:nvPr>
          </p:nvGraphicFramePr>
          <p:xfrm>
            <a:off x="7022312" y="4115092"/>
            <a:ext cx="26035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6" name="方程式" r:id="rId15" imgW="114120" imgH="228600" progId="Equation.3">
                    <p:embed/>
                  </p:oleObj>
                </mc:Choice>
                <mc:Fallback>
                  <p:oleObj name="方程式" r:id="rId15" imgW="1141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2312" y="4115092"/>
                          <a:ext cx="26035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直線單箭頭接點 33"/>
            <p:cNvCxnSpPr/>
            <p:nvPr/>
          </p:nvCxnSpPr>
          <p:spPr>
            <a:xfrm>
              <a:off x="6759779" y="4628350"/>
              <a:ext cx="669319" cy="63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/>
          <p:nvPr/>
        </p:nvGrpSpPr>
        <p:grpSpPr>
          <a:xfrm>
            <a:off x="789781" y="4011247"/>
            <a:ext cx="3477928" cy="2534617"/>
            <a:chOff x="4720418" y="4086442"/>
            <a:chExt cx="3477928" cy="2534617"/>
          </a:xfrm>
        </p:grpSpPr>
        <p:grpSp>
          <p:nvGrpSpPr>
            <p:cNvPr id="38" name="群組 37"/>
            <p:cNvGrpSpPr/>
            <p:nvPr/>
          </p:nvGrpSpPr>
          <p:grpSpPr>
            <a:xfrm>
              <a:off x="5001892" y="4585883"/>
              <a:ext cx="2054080" cy="2035176"/>
              <a:chOff x="2580229" y="2864647"/>
              <a:chExt cx="1482387" cy="1689919"/>
            </a:xfrm>
          </p:grpSpPr>
          <p:pic>
            <p:nvPicPr>
              <p:cNvPr id="44" name="圖片 4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130497" y="2889174"/>
                <a:ext cx="932119" cy="1602953"/>
              </a:xfrm>
              <a:prstGeom prst="rect">
                <a:avLst/>
              </a:prstGeom>
            </p:spPr>
          </p:pic>
          <p:sp>
            <p:nvSpPr>
              <p:cNvPr id="45" name="矩形 44"/>
              <p:cNvSpPr/>
              <p:nvPr/>
            </p:nvSpPr>
            <p:spPr>
              <a:xfrm>
                <a:off x="2580229" y="2864647"/>
                <a:ext cx="1001772" cy="1689919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dirty="0" smtClean="0"/>
                  <a:t>Two</a:t>
                </a:r>
              </a:p>
              <a:p>
                <a:pPr algn="ctr"/>
                <a:r>
                  <a:rPr lang="en-US" altLang="zh-TW" sz="2400" dirty="0" smtClean="0"/>
                  <a:t>Terminal</a:t>
                </a:r>
              </a:p>
              <a:p>
                <a:pPr algn="ctr"/>
                <a:r>
                  <a:rPr lang="en-US" altLang="zh-TW" sz="2400" dirty="0" smtClean="0"/>
                  <a:t>Network</a:t>
                </a:r>
              </a:p>
            </p:txBody>
          </p:sp>
        </p:grpSp>
        <p:sp>
          <p:nvSpPr>
            <p:cNvPr id="39" name="文字方塊 38"/>
            <p:cNvSpPr txBox="1"/>
            <p:nvPr/>
          </p:nvSpPr>
          <p:spPr>
            <a:xfrm>
              <a:off x="4720418" y="4086442"/>
              <a:ext cx="19694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rgbClr val="FF0000"/>
                  </a:solidFill>
                </a:rPr>
                <a:t>suppress</a:t>
              </a:r>
              <a:endParaRPr lang="zh-TW" altLang="en-US" sz="2800" dirty="0">
                <a:solidFill>
                  <a:srgbClr val="FF0000"/>
                </a:solidFill>
              </a:endParaRPr>
            </a:p>
          </p:txBody>
        </p:sp>
        <p:pic>
          <p:nvPicPr>
            <p:cNvPr id="40" name="內容版面配置區 3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 flipV="1">
              <a:off x="6971312" y="4706154"/>
              <a:ext cx="1227034" cy="1867607"/>
            </a:xfrm>
            <a:prstGeom prst="rect">
              <a:avLst/>
            </a:prstGeom>
          </p:spPr>
        </p:pic>
        <p:graphicFrame>
          <p:nvGraphicFramePr>
            <p:cNvPr id="4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9604632"/>
                </p:ext>
              </p:extLst>
            </p:nvPr>
          </p:nvGraphicFramePr>
          <p:xfrm>
            <a:off x="7429098" y="5338475"/>
            <a:ext cx="319087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7" name="方程式" r:id="rId16" imgW="139680" imgH="228600" progId="Equation.3">
                    <p:embed/>
                  </p:oleObj>
                </mc:Choice>
                <mc:Fallback>
                  <p:oleObj name="方程式" r:id="rId16" imgW="139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9098" y="5338475"/>
                          <a:ext cx="319087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3035741"/>
                </p:ext>
              </p:extLst>
            </p:nvPr>
          </p:nvGraphicFramePr>
          <p:xfrm>
            <a:off x="7008269" y="5674702"/>
            <a:ext cx="26035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8" name="方程式" r:id="rId17" imgW="114120" imgH="228600" progId="Equation.3">
                    <p:embed/>
                  </p:oleObj>
                </mc:Choice>
                <mc:Fallback>
                  <p:oleObj name="方程式" r:id="rId17" imgW="1141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8269" y="5674702"/>
                          <a:ext cx="260350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直線單箭頭接點 42"/>
            <p:cNvCxnSpPr/>
            <p:nvPr/>
          </p:nvCxnSpPr>
          <p:spPr>
            <a:xfrm flipH="1" flipV="1">
              <a:off x="6784710" y="6181779"/>
              <a:ext cx="576079" cy="104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847580"/>
              </p:ext>
            </p:extLst>
          </p:nvPr>
        </p:nvGraphicFramePr>
        <p:xfrm>
          <a:off x="3454400" y="3897313"/>
          <a:ext cx="13335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方程式" r:id="rId18" imgW="583920" imgH="431640" progId="Equation.3">
                  <p:embed/>
                </p:oleObj>
              </mc:Choice>
              <mc:Fallback>
                <p:oleObj name="方程式" r:id="rId18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897313"/>
                        <a:ext cx="133350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79473"/>
              </p:ext>
            </p:extLst>
          </p:nvPr>
        </p:nvGraphicFramePr>
        <p:xfrm>
          <a:off x="7617558" y="3871731"/>
          <a:ext cx="13335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方程式" r:id="rId20" imgW="583920" imgH="431640" progId="Equation.3">
                  <p:embed/>
                </p:oleObj>
              </mc:Choice>
              <mc:Fallback>
                <p:oleObj name="方程式" r:id="rId20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7558" y="3871731"/>
                        <a:ext cx="133350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58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- </a:t>
            </a:r>
            <a:r>
              <a:rPr lang="en-US" altLang="zh-TW" dirty="0" err="1">
                <a:cs typeface="Times New Roman" panose="02020603050405020304" pitchFamily="18" charset="0"/>
              </a:rPr>
              <a:t>Thevenin</a:t>
            </a:r>
            <a:r>
              <a:rPr lang="en-US" altLang="zh-TW" dirty="0">
                <a:cs typeface="Times New Roman" panose="02020603050405020304" pitchFamily="18" charset="0"/>
              </a:rPr>
              <a:t> and Norton Theorem</a:t>
            </a:r>
            <a:r>
              <a:rPr lang="en-US" altLang="zh-TW" dirty="0"/>
              <a:t> 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1642311" y="2721022"/>
            <a:ext cx="2054080" cy="2035176"/>
            <a:chOff x="2580229" y="2864647"/>
            <a:chExt cx="1482387" cy="1689919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130497" y="2889174"/>
              <a:ext cx="932119" cy="1602953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2580229" y="2864647"/>
              <a:ext cx="1001772" cy="16899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423772"/>
              </p:ext>
            </p:extLst>
          </p:nvPr>
        </p:nvGraphicFramePr>
        <p:xfrm>
          <a:off x="3434453" y="3629250"/>
          <a:ext cx="2619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方程式" r:id="rId4" imgW="114120" imgH="139680" progId="Equation.3">
                  <p:embed/>
                </p:oleObj>
              </mc:Choice>
              <mc:Fallback>
                <p:oleObj name="方程式" r:id="rId4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453" y="3629250"/>
                        <a:ext cx="2619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07613"/>
              </p:ext>
            </p:extLst>
          </p:nvPr>
        </p:nvGraphicFramePr>
        <p:xfrm>
          <a:off x="3412472" y="2984597"/>
          <a:ext cx="3190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方程式" r:id="rId6" imgW="139680" imgH="139680" progId="Equation.3">
                  <p:embed/>
                </p:oleObj>
              </mc:Choice>
              <mc:Fallback>
                <p:oleObj name="方程式" r:id="rId6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472" y="2984597"/>
                        <a:ext cx="3190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6453"/>
              </p:ext>
            </p:extLst>
          </p:nvPr>
        </p:nvGraphicFramePr>
        <p:xfrm>
          <a:off x="3401701" y="4275491"/>
          <a:ext cx="290513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方程式" r:id="rId8" imgW="126720" imgH="75960" progId="Equation.3">
                  <p:embed/>
                </p:oleObj>
              </mc:Choice>
              <mc:Fallback>
                <p:oleObj name="方程式" r:id="rId8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701" y="4275491"/>
                        <a:ext cx="290513" cy="17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148936"/>
              </p:ext>
            </p:extLst>
          </p:nvPr>
        </p:nvGraphicFramePr>
        <p:xfrm>
          <a:off x="3692214" y="3584272"/>
          <a:ext cx="9302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方程式" r:id="rId10" imgW="406080" imgH="177480" progId="Equation.3">
                  <p:embed/>
                </p:oleObj>
              </mc:Choice>
              <mc:Fallback>
                <p:oleObj name="方程式" r:id="rId10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214" y="3584272"/>
                        <a:ext cx="9302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5198200" y="2750560"/>
            <a:ext cx="2054080" cy="2035176"/>
            <a:chOff x="2580229" y="2864647"/>
            <a:chExt cx="1482387" cy="1689919"/>
          </a:xfrm>
        </p:grpSpPr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130497" y="2889174"/>
              <a:ext cx="932119" cy="1602953"/>
            </a:xfrm>
            <a:prstGeom prst="rect">
              <a:avLst/>
            </a:prstGeom>
          </p:spPr>
        </p:pic>
        <p:sp>
          <p:nvSpPr>
            <p:cNvPr id="21" name="矩形 20"/>
            <p:cNvSpPr/>
            <p:nvPr/>
          </p:nvSpPr>
          <p:spPr>
            <a:xfrm>
              <a:off x="2580229" y="2864647"/>
              <a:ext cx="1001772" cy="16899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Two</a:t>
              </a:r>
            </a:p>
            <a:p>
              <a:pPr algn="ctr"/>
              <a:r>
                <a:rPr lang="en-US" altLang="zh-TW" sz="2400" dirty="0" smtClean="0"/>
                <a:t>Terminal</a:t>
              </a:r>
            </a:p>
            <a:p>
              <a:pPr algn="ctr"/>
              <a:r>
                <a:rPr lang="en-US" altLang="zh-TW" sz="2400" dirty="0" smtClean="0"/>
                <a:t>Network</a:t>
              </a:r>
            </a:p>
          </p:txBody>
        </p:sp>
      </p:grpSp>
      <p:graphicFrame>
        <p:nvGraphicFramePr>
          <p:cNvPr id="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528189"/>
              </p:ext>
            </p:extLst>
          </p:nvPr>
        </p:nvGraphicFramePr>
        <p:xfrm>
          <a:off x="7275720" y="3635760"/>
          <a:ext cx="1104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方程式" r:id="rId12" imgW="482400" imgH="177480" progId="Equation.3">
                  <p:embed/>
                </p:oleObj>
              </mc:Choice>
              <mc:Fallback>
                <p:oleObj name="方程式" r:id="rId12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5720" y="3635760"/>
                        <a:ext cx="1104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680893"/>
              </p:ext>
            </p:extLst>
          </p:nvPr>
        </p:nvGraphicFramePr>
        <p:xfrm>
          <a:off x="2059672" y="5098982"/>
          <a:ext cx="22145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方程式" r:id="rId14" imgW="774360" imgH="393480" progId="Equation.3">
                  <p:embed/>
                </p:oleObj>
              </mc:Choice>
              <mc:Fallback>
                <p:oleObj name="方程式" r:id="rId14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672" y="5098982"/>
                        <a:ext cx="221456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文字方塊 27"/>
          <p:cNvSpPr txBox="1"/>
          <p:nvPr/>
        </p:nvSpPr>
        <p:spPr>
          <a:xfrm>
            <a:off x="4965538" y="5399347"/>
            <a:ext cx="247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Is it correct?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30" name="直線接點 29"/>
          <p:cNvCxnSpPr/>
          <p:nvPr/>
        </p:nvCxnSpPr>
        <p:spPr>
          <a:xfrm flipV="1">
            <a:off x="7130420" y="3047717"/>
            <a:ext cx="0" cy="146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6985120" y="3503221"/>
            <a:ext cx="0" cy="6714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1642311" y="2116533"/>
            <a:ext cx="1524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oc</a:t>
            </a:r>
            <a:endParaRPr lang="zh-TW" altLang="en-US" sz="2800" baseline="-250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5129934" y="2116533"/>
            <a:ext cx="1524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sc</a:t>
            </a:r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00319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Maximum Power Transfer</a:t>
            </a:r>
          </a:p>
          <a:p>
            <a:pPr lvl="1"/>
            <a:r>
              <a:rPr lang="en-US" altLang="zh-TW" sz="2800" dirty="0" smtClean="0"/>
              <a:t>Chapter 3.1</a:t>
            </a:r>
          </a:p>
          <a:p>
            <a:pPr lvl="1"/>
            <a:r>
              <a:rPr lang="en-US" altLang="zh-TW" sz="2800" dirty="0" smtClean="0"/>
              <a:t>Application of </a:t>
            </a:r>
            <a:r>
              <a:rPr lang="en-US" altLang="zh-TW" sz="2800" dirty="0" err="1" smtClean="0"/>
              <a:t>Thevenin</a:t>
            </a:r>
            <a:r>
              <a:rPr lang="en-US" altLang="zh-TW" sz="2800" dirty="0" smtClean="0"/>
              <a:t> Theorem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807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Review: Power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/>
              <a:t>Consumed</a:t>
            </a:r>
            <a:r>
              <a:rPr lang="en-US" altLang="zh-TW" dirty="0"/>
              <a:t> </a:t>
            </a:r>
            <a:r>
              <a:rPr lang="en-US" altLang="zh-TW" dirty="0" smtClean="0"/>
              <a:t>Power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b="1" i="1" dirty="0" err="1" smtClean="0"/>
              <a:t>Suppied</a:t>
            </a:r>
            <a:r>
              <a:rPr lang="en-US" altLang="zh-TW" dirty="0" smtClean="0"/>
              <a:t> Power</a:t>
            </a:r>
            <a:endParaRPr lang="zh-TW" altLang="en-US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875524"/>
              </p:ext>
            </p:extLst>
          </p:nvPr>
        </p:nvGraphicFramePr>
        <p:xfrm>
          <a:off x="1866588" y="2491325"/>
          <a:ext cx="12985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方程式" r:id="rId3" imgW="482400" imgH="190440" progId="Equation.3">
                  <p:embed/>
                </p:oleObj>
              </mc:Choice>
              <mc:Fallback>
                <p:oleObj name="方程式" r:id="rId3" imgW="482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588" y="2491325"/>
                        <a:ext cx="12985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4859107" y="2274697"/>
            <a:ext cx="2249028" cy="727803"/>
            <a:chOff x="3339718" y="3808468"/>
            <a:chExt cx="2249028" cy="727803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7" name="文字方塊 6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724294"/>
              </p:ext>
            </p:extLst>
          </p:nvPr>
        </p:nvGraphicFramePr>
        <p:xfrm>
          <a:off x="5714050" y="2276040"/>
          <a:ext cx="457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方程式" r:id="rId6" imgW="152280" imgH="139680" progId="Equation.3">
                  <p:embed/>
                </p:oleObj>
              </mc:Choice>
              <mc:Fallback>
                <p:oleObj name="方程式" r:id="rId6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050" y="2276040"/>
                        <a:ext cx="4572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887902"/>
              </p:ext>
            </p:extLst>
          </p:nvPr>
        </p:nvGraphicFramePr>
        <p:xfrm>
          <a:off x="5790250" y="3117909"/>
          <a:ext cx="381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" name="方程式" r:id="rId8" imgW="126720" imgH="164880" progId="Equation.3">
                  <p:embed/>
                </p:oleObj>
              </mc:Choice>
              <mc:Fallback>
                <p:oleObj name="方程式" r:id="rId8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0250" y="3117909"/>
                        <a:ext cx="381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單箭頭接點 10"/>
          <p:cNvCxnSpPr/>
          <p:nvPr/>
        </p:nvCxnSpPr>
        <p:spPr>
          <a:xfrm>
            <a:off x="5311047" y="3135934"/>
            <a:ext cx="1345148" cy="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5360612" y="2287415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291785" y="2277409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567197" y="3650904"/>
            <a:ext cx="6009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reference current should flow from “+” to “-”</a:t>
            </a:r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137060"/>
              </p:ext>
            </p:extLst>
          </p:nvPr>
        </p:nvGraphicFramePr>
        <p:xfrm>
          <a:off x="1830559" y="4996167"/>
          <a:ext cx="12985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方程式" r:id="rId10" imgW="482400" imgH="190440" progId="Equation.3">
                  <p:embed/>
                </p:oleObj>
              </mc:Choice>
              <mc:Fallback>
                <p:oleObj name="方程式" r:id="rId10" imgW="482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559" y="4996167"/>
                        <a:ext cx="12985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4823078" y="4779539"/>
            <a:ext cx="2249028" cy="727803"/>
            <a:chOff x="3339718" y="3808468"/>
            <a:chExt cx="2249028" cy="727803"/>
          </a:xfrm>
        </p:grpSpPr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18" name="文字方塊 17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645404"/>
              </p:ext>
            </p:extLst>
          </p:nvPr>
        </p:nvGraphicFramePr>
        <p:xfrm>
          <a:off x="5678021" y="4780882"/>
          <a:ext cx="4572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" name="方程式" r:id="rId11" imgW="152280" imgH="139680" progId="Equation.3">
                  <p:embed/>
                </p:oleObj>
              </mc:Choice>
              <mc:Fallback>
                <p:oleObj name="方程式" r:id="rId11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21" y="4780882"/>
                        <a:ext cx="4572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582675"/>
              </p:ext>
            </p:extLst>
          </p:nvPr>
        </p:nvGraphicFramePr>
        <p:xfrm>
          <a:off x="5754221" y="5622751"/>
          <a:ext cx="381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" name="方程式" r:id="rId12" imgW="126720" imgH="164880" progId="Equation.3">
                  <p:embed/>
                </p:oleObj>
              </mc:Choice>
              <mc:Fallback>
                <p:oleObj name="方程式" r:id="rId12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221" y="5622751"/>
                        <a:ext cx="381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線單箭頭接點 21"/>
          <p:cNvCxnSpPr/>
          <p:nvPr/>
        </p:nvCxnSpPr>
        <p:spPr>
          <a:xfrm flipH="1">
            <a:off x="5342610" y="5561844"/>
            <a:ext cx="1128021" cy="90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5324583" y="4792257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255756" y="4782251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570198" y="6082749"/>
            <a:ext cx="6009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reference current should flow from “-” to “+”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4492743" y="599209"/>
            <a:ext cx="432690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Negative Communed Power </a:t>
            </a:r>
          </a:p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= Supplied Power</a:t>
            </a:r>
          </a:p>
        </p:txBody>
      </p:sp>
    </p:spTree>
    <p:extLst>
      <p:ext uri="{BB962C8B-B14F-4D97-AF65-F5344CB8AC3E}">
        <p14:creationId xmlns:p14="http://schemas.microsoft.com/office/powerpoint/2010/main" val="35108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Ideal Sources </a:t>
            </a:r>
            <a:endParaRPr lang="zh-TW" altLang="en-US" dirty="0"/>
          </a:p>
        </p:txBody>
      </p:sp>
      <p:pic>
        <p:nvPicPr>
          <p:cNvPr id="4" name="Picture 13" descr="D:\課程\OLD courses\電路2008-09\課本圖檔\CarlsonCh01\CarlsonCh01A\01-13(a+b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73"/>
          <a:stretch>
            <a:fillRect/>
          </a:stretch>
        </p:blipFill>
        <p:spPr bwMode="auto">
          <a:xfrm>
            <a:off x="3503682" y="1600537"/>
            <a:ext cx="2515337" cy="23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816798"/>
              </p:ext>
            </p:extLst>
          </p:nvPr>
        </p:nvGraphicFramePr>
        <p:xfrm>
          <a:off x="808954" y="2564246"/>
          <a:ext cx="3254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" name="方程式" r:id="rId4" imgW="152280" imgH="228600" progId="Equation.3">
                  <p:embed/>
                </p:oleObj>
              </mc:Choice>
              <mc:Fallback>
                <p:oleObj name="方程式" r:id="rId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54" y="2564246"/>
                        <a:ext cx="325437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3287" y="1912696"/>
            <a:ext cx="1178435" cy="179363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548870" y="1887518"/>
            <a:ext cx="1457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 err="1"/>
              <a:t>i</a:t>
            </a:r>
            <a:r>
              <a:rPr lang="en-US" altLang="zh-TW" sz="2400" dirty="0"/>
              <a:t>-v curse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0250" y="4382813"/>
            <a:ext cx="1073376" cy="1838934"/>
          </a:xfrm>
          <a:prstGeom prst="rect">
            <a:avLst/>
          </a:prstGeom>
        </p:spPr>
      </p:pic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246248"/>
              </p:ext>
            </p:extLst>
          </p:nvPr>
        </p:nvGraphicFramePr>
        <p:xfrm>
          <a:off x="855809" y="5059531"/>
          <a:ext cx="2714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" name="方程式" r:id="rId8" imgW="126720" imgH="228600" progId="Equation.3">
                  <p:embed/>
                </p:oleObj>
              </mc:Choice>
              <mc:Fallback>
                <p:oleObj name="方程式" r:id="rId8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09" y="5059531"/>
                        <a:ext cx="271463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79980" y="4282591"/>
            <a:ext cx="2528714" cy="235964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524220" y="4356860"/>
            <a:ext cx="1457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 err="1"/>
              <a:t>i</a:t>
            </a:r>
            <a:r>
              <a:rPr lang="en-US" altLang="zh-TW" sz="2400" dirty="0"/>
              <a:t>-v curse</a:t>
            </a: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767535"/>
              </p:ext>
            </p:extLst>
          </p:nvPr>
        </p:nvGraphicFramePr>
        <p:xfrm>
          <a:off x="2025986" y="2624473"/>
          <a:ext cx="2444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" name="方程式" r:id="rId11" imgW="114120" imgH="139680" progId="Equation.3">
                  <p:embed/>
                </p:oleObj>
              </mc:Choice>
              <mc:Fallback>
                <p:oleObj name="方程式" r:id="rId11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986" y="2624473"/>
                        <a:ext cx="2444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531700"/>
              </p:ext>
            </p:extLst>
          </p:nvPr>
        </p:nvGraphicFramePr>
        <p:xfrm>
          <a:off x="2009151" y="5159877"/>
          <a:ext cx="2444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" name="方程式" r:id="rId13" imgW="114120" imgH="139680" progId="Equation.3">
                  <p:embed/>
                </p:oleObj>
              </mc:Choice>
              <mc:Fallback>
                <p:oleObj name="方程式" r:id="rId13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151" y="5159877"/>
                        <a:ext cx="2444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522532"/>
              </p:ext>
            </p:extLst>
          </p:nvPr>
        </p:nvGraphicFramePr>
        <p:xfrm>
          <a:off x="1621688" y="1470071"/>
          <a:ext cx="190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" name="方程式" r:id="rId15" imgW="88560" imgH="164880" progId="Equation.3">
                  <p:embed/>
                </p:oleObj>
              </mc:Choice>
              <mc:Fallback>
                <p:oleObj name="方程式" r:id="rId15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688" y="1470071"/>
                        <a:ext cx="1905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702707"/>
              </p:ext>
            </p:extLst>
          </p:nvPr>
        </p:nvGraphicFramePr>
        <p:xfrm>
          <a:off x="1621688" y="4027575"/>
          <a:ext cx="190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" name="方程式" r:id="rId17" imgW="88560" imgH="164880" progId="Equation.3">
                  <p:embed/>
                </p:oleObj>
              </mc:Choice>
              <mc:Fallback>
                <p:oleObj name="方程式" r:id="rId1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688" y="4027575"/>
                        <a:ext cx="1905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88143"/>
              </p:ext>
            </p:extLst>
          </p:nvPr>
        </p:nvGraphicFramePr>
        <p:xfrm>
          <a:off x="1942534" y="4545860"/>
          <a:ext cx="29845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" name="方程式" r:id="rId19" imgW="139680" imgH="139680" progId="Equation.3">
                  <p:embed/>
                </p:oleObj>
              </mc:Choice>
              <mc:Fallback>
                <p:oleObj name="方程式" r:id="rId19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2534" y="4545860"/>
                        <a:ext cx="29845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435248"/>
              </p:ext>
            </p:extLst>
          </p:nvPr>
        </p:nvGraphicFramePr>
        <p:xfrm>
          <a:off x="1921013" y="2008042"/>
          <a:ext cx="29845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" name="方程式" r:id="rId21" imgW="139680" imgH="139680" progId="Equation.3">
                  <p:embed/>
                </p:oleObj>
              </mc:Choice>
              <mc:Fallback>
                <p:oleObj name="方程式" r:id="rId21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013" y="2008042"/>
                        <a:ext cx="29845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408536"/>
              </p:ext>
            </p:extLst>
          </p:nvPr>
        </p:nvGraphicFramePr>
        <p:xfrm>
          <a:off x="1941490" y="3324226"/>
          <a:ext cx="271463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" name="方程式" r:id="rId23" imgW="126720" imgH="75960" progId="Equation.3">
                  <p:embed/>
                </p:oleObj>
              </mc:Choice>
              <mc:Fallback>
                <p:oleObj name="方程式" r:id="rId23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490" y="3324226"/>
                        <a:ext cx="271463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07218"/>
              </p:ext>
            </p:extLst>
          </p:nvPr>
        </p:nvGraphicFramePr>
        <p:xfrm>
          <a:off x="1921073" y="5795177"/>
          <a:ext cx="271463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" name="方程式" r:id="rId25" imgW="126720" imgH="75960" progId="Equation.3">
                  <p:embed/>
                </p:oleObj>
              </mc:Choice>
              <mc:Fallback>
                <p:oleObj name="方程式" r:id="rId25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073" y="5795177"/>
                        <a:ext cx="271463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線單箭頭接點 20"/>
          <p:cNvCxnSpPr/>
          <p:nvPr/>
        </p:nvCxnSpPr>
        <p:spPr>
          <a:xfrm>
            <a:off x="1503849" y="1873457"/>
            <a:ext cx="397128" cy="5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1539285" y="4369185"/>
            <a:ext cx="397128" cy="5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 flipV="1">
            <a:off x="5349318" y="1531427"/>
            <a:ext cx="0" cy="420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5349318" y="4943620"/>
            <a:ext cx="6930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5809324" y="4531115"/>
            <a:ext cx="2068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 smtClean="0"/>
              <a:t>Larger power</a:t>
            </a:r>
            <a:endParaRPr lang="en-US" altLang="zh-TW" sz="2400" dirty="0"/>
          </a:p>
        </p:txBody>
      </p:sp>
      <p:sp>
        <p:nvSpPr>
          <p:cNvPr id="31" name="矩形 30"/>
          <p:cNvSpPr/>
          <p:nvPr/>
        </p:nvSpPr>
        <p:spPr>
          <a:xfrm>
            <a:off x="4314964" y="1104317"/>
            <a:ext cx="2068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400" dirty="0" smtClean="0"/>
              <a:t>Larger power</a:t>
            </a:r>
            <a:endParaRPr lang="en-US" altLang="zh-TW" sz="2400" dirty="0"/>
          </a:p>
        </p:txBody>
      </p:sp>
      <p:sp>
        <p:nvSpPr>
          <p:cNvPr id="32" name="矩形 31"/>
          <p:cNvSpPr/>
          <p:nvPr/>
        </p:nvSpPr>
        <p:spPr>
          <a:xfrm>
            <a:off x="6190487" y="2020987"/>
            <a:ext cx="2724212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Ideal </a:t>
            </a:r>
            <a:r>
              <a:rPr lang="en-US" altLang="zh-TW" sz="2800" dirty="0"/>
              <a:t>sources </a:t>
            </a:r>
            <a:r>
              <a:rPr lang="en-US" altLang="zh-TW" sz="2800" dirty="0" smtClean="0"/>
              <a:t>can supply </a:t>
            </a:r>
            <a:r>
              <a:rPr lang="en-US" altLang="zh-TW" sz="2800" dirty="0"/>
              <a:t>unlimited </a:t>
            </a:r>
            <a:r>
              <a:rPr lang="en-US" altLang="zh-TW" sz="2800" dirty="0" smtClean="0"/>
              <a:t>power.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262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Source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Real voltage sources cannot supply unlimited power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119" y="2791496"/>
            <a:ext cx="3857625" cy="27432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4651442" y="5277116"/>
            <a:ext cx="3814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Real voltage source =</a:t>
            </a:r>
          </a:p>
          <a:p>
            <a:r>
              <a:rPr lang="en-US" altLang="zh-TW" sz="2800" dirty="0" smtClean="0"/>
              <a:t>Ideal voltage source + resistor</a:t>
            </a:r>
            <a:endParaRPr lang="zh-TW" altLang="en-US" sz="2800" dirty="0"/>
          </a:p>
        </p:txBody>
      </p:sp>
      <p:grpSp>
        <p:nvGrpSpPr>
          <p:cNvPr id="12" name="群組 11"/>
          <p:cNvGrpSpPr/>
          <p:nvPr/>
        </p:nvGrpSpPr>
        <p:grpSpPr>
          <a:xfrm>
            <a:off x="1041444" y="2899167"/>
            <a:ext cx="2995680" cy="2635529"/>
            <a:chOff x="1041444" y="3027957"/>
            <a:chExt cx="2995680" cy="2635529"/>
          </a:xfrm>
        </p:grpSpPr>
        <p:pic>
          <p:nvPicPr>
            <p:cNvPr id="7" name="圖片 6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1444" y="3159336"/>
              <a:ext cx="2995680" cy="2504150"/>
            </a:xfrm>
            <a:prstGeom prst="rect">
              <a:avLst/>
            </a:prstGeom>
          </p:spPr>
        </p:pic>
        <p:graphicFrame>
          <p:nvGraphicFramePr>
            <p:cNvPr id="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7026588"/>
                </p:ext>
              </p:extLst>
            </p:nvPr>
          </p:nvGraphicFramePr>
          <p:xfrm>
            <a:off x="3204827" y="3639546"/>
            <a:ext cx="325437" cy="49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8" name="方程式" r:id="rId5" imgW="152280" imgH="228600" progId="Equation.3">
                    <p:embed/>
                  </p:oleObj>
                </mc:Choice>
                <mc:Fallback>
                  <p:oleObj name="方程式" r:id="rId5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827" y="3639546"/>
                          <a:ext cx="325437" cy="49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1464126"/>
                </p:ext>
              </p:extLst>
            </p:nvPr>
          </p:nvGraphicFramePr>
          <p:xfrm>
            <a:off x="1492899" y="3027957"/>
            <a:ext cx="1905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9" name="方程式" r:id="rId7" imgW="88560" imgH="164880" progId="Equation.3">
                    <p:embed/>
                  </p:oleObj>
                </mc:Choice>
                <mc:Fallback>
                  <p:oleObj name="方程式" r:id="rId7" imgW="885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2899" y="3027957"/>
                          <a:ext cx="190500" cy="354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4" name="直線接點 13"/>
          <p:cNvCxnSpPr/>
          <p:nvPr/>
        </p:nvCxnSpPr>
        <p:spPr>
          <a:xfrm>
            <a:off x="3146290" y="3159808"/>
            <a:ext cx="25758" cy="2374888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86813"/>
              </p:ext>
            </p:extLst>
          </p:nvPr>
        </p:nvGraphicFramePr>
        <p:xfrm>
          <a:off x="3367545" y="5107456"/>
          <a:ext cx="244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" name="方程式" r:id="rId9" imgW="114120" imgH="139680" progId="Equation.3">
                  <p:embed/>
                </p:oleObj>
              </mc:Choice>
              <mc:Fallback>
                <p:oleObj name="方程式" r:id="rId9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545" y="5107456"/>
                        <a:ext cx="2444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641383" y="5484465"/>
            <a:ext cx="3814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err="1" smtClean="0"/>
              <a:t>i</a:t>
            </a:r>
            <a:r>
              <a:rPr lang="en-US" altLang="zh-TW" sz="2000" dirty="0" smtClean="0"/>
              <a:t>-v characters </a:t>
            </a:r>
          </a:p>
          <a:p>
            <a:pPr algn="ctr"/>
            <a:r>
              <a:rPr lang="en-US" altLang="zh-TW" sz="2000" dirty="0" smtClean="0"/>
              <a:t>for real voltage source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0188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1862</TotalTime>
  <Words>605</Words>
  <Application>Microsoft Office PowerPoint</Application>
  <PresentationFormat>如螢幕大小 (4:3)</PresentationFormat>
  <Paragraphs>217</Paragraphs>
  <Slides>33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33</vt:i4>
      </vt:variant>
    </vt:vector>
  </HeadingPairs>
  <TitlesOfParts>
    <vt:vector size="44" baseType="lpstr">
      <vt:lpstr>新細明體</vt:lpstr>
      <vt:lpstr>標楷體</vt:lpstr>
      <vt:lpstr>Arial</vt:lpstr>
      <vt:lpstr>Arial</vt:lpstr>
      <vt:lpstr>Calibri</vt:lpstr>
      <vt:lpstr>Calibri Light</vt:lpstr>
      <vt:lpstr>Times New Roman</vt:lpstr>
      <vt:lpstr>Office 佈景主題</vt:lpstr>
      <vt:lpstr>方程式</vt:lpstr>
      <vt:lpstr>Microsoft 方程式編輯器 3.0</vt:lpstr>
      <vt:lpstr>Equation</vt:lpstr>
      <vt:lpstr>Circuits  Lecture 9: Thevenin and Norton Theorem (2)</vt:lpstr>
      <vt:lpstr>Review - Thevenin and Norton Theorem </vt:lpstr>
      <vt:lpstr>Review - Thevenin and Norton Theorem </vt:lpstr>
      <vt:lpstr>Review - Thevenin and Norton Theorem </vt:lpstr>
      <vt:lpstr>Review - Thevenin and Norton Theorem </vt:lpstr>
      <vt:lpstr>Outline</vt:lpstr>
      <vt:lpstr>Review: Power</vt:lpstr>
      <vt:lpstr>Ideal Sources </vt:lpstr>
      <vt:lpstr>Real Source</vt:lpstr>
      <vt:lpstr>Real Source</vt:lpstr>
      <vt:lpstr>Maximum power transfer</vt:lpstr>
      <vt:lpstr>Maximum power transfer</vt:lpstr>
      <vt:lpstr>Maximum power transfer</vt:lpstr>
      <vt:lpstr>Power-transfer efficiency</vt:lpstr>
      <vt:lpstr>Maximum power transfer</vt:lpstr>
      <vt:lpstr>Maximum power transfer</vt:lpstr>
      <vt:lpstr>Maximum power transfer</vt:lpstr>
      <vt:lpstr>Maximum power transfer</vt:lpstr>
      <vt:lpstr>Application of Thevenin</vt:lpstr>
      <vt:lpstr>Application of Thevenin</vt:lpstr>
      <vt:lpstr>Application of Thevenin</vt:lpstr>
      <vt:lpstr>Application of Thevenin</vt:lpstr>
      <vt:lpstr>Application of Thevenin</vt:lpstr>
      <vt:lpstr>Application of Thevenin</vt:lpstr>
      <vt:lpstr>Application of Thevenin</vt:lpstr>
      <vt:lpstr>Remind – Exercise 3.3</vt:lpstr>
      <vt:lpstr>Homework</vt:lpstr>
      <vt:lpstr>Thank you!</vt:lpstr>
      <vt:lpstr>Appendix –  Non-linear Elements</vt:lpstr>
      <vt:lpstr>Non-linear Elements</vt:lpstr>
      <vt:lpstr>Non-linear Elements</vt:lpstr>
      <vt:lpstr>Non-linear Elements</vt:lpstr>
      <vt:lpstr>Non-linear Elements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</dc:title>
  <dc:creator>user</dc:creator>
  <cp:lastModifiedBy>Lee Hung-yi</cp:lastModifiedBy>
  <cp:revision>87</cp:revision>
  <dcterms:created xsi:type="dcterms:W3CDTF">2014-08-12T12:05:28Z</dcterms:created>
  <dcterms:modified xsi:type="dcterms:W3CDTF">2014-10-07T16:27:30Z</dcterms:modified>
</cp:coreProperties>
</file>